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tiff" ContentType="image/tiff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44"/>
  </p:notesMasterIdLst>
  <p:sldIdLst>
    <p:sldId id="1403" r:id="rId2"/>
    <p:sldId id="459" r:id="rId3"/>
    <p:sldId id="460" r:id="rId4"/>
    <p:sldId id="262" r:id="rId5"/>
    <p:sldId id="1414" r:id="rId6"/>
    <p:sldId id="291" r:id="rId7"/>
    <p:sldId id="300" r:id="rId8"/>
    <p:sldId id="278" r:id="rId9"/>
    <p:sldId id="279" r:id="rId10"/>
    <p:sldId id="1412" r:id="rId11"/>
    <p:sldId id="271" r:id="rId12"/>
    <p:sldId id="1420" r:id="rId13"/>
    <p:sldId id="1421" r:id="rId14"/>
    <p:sldId id="1422" r:id="rId15"/>
    <p:sldId id="276" r:id="rId16"/>
    <p:sldId id="1417" r:id="rId17"/>
    <p:sldId id="1418" r:id="rId18"/>
    <p:sldId id="1432" r:id="rId19"/>
    <p:sldId id="1423" r:id="rId20"/>
    <p:sldId id="1406" r:id="rId21"/>
    <p:sldId id="1424" r:id="rId22"/>
    <p:sldId id="1425" r:id="rId23"/>
    <p:sldId id="1419" r:id="rId24"/>
    <p:sldId id="376" r:id="rId25"/>
    <p:sldId id="1399" r:id="rId26"/>
    <p:sldId id="461" r:id="rId27"/>
    <p:sldId id="1354" r:id="rId28"/>
    <p:sldId id="1426" r:id="rId29"/>
    <p:sldId id="1431" r:id="rId30"/>
    <p:sldId id="1427" r:id="rId31"/>
    <p:sldId id="538" r:id="rId32"/>
    <p:sldId id="388" r:id="rId33"/>
    <p:sldId id="1359" r:id="rId34"/>
    <p:sldId id="537" r:id="rId35"/>
    <p:sldId id="1428" r:id="rId36"/>
    <p:sldId id="1429" r:id="rId37"/>
    <p:sldId id="1402" r:id="rId38"/>
    <p:sldId id="304" r:id="rId39"/>
    <p:sldId id="1430" r:id="rId40"/>
    <p:sldId id="295" r:id="rId41"/>
    <p:sldId id="288" r:id="rId42"/>
    <p:sldId id="1401" r:id="rId43"/>
  </p:sldIdLst>
  <p:sldSz cx="9906000" cy="6858000" type="A4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725" userDrawn="1">
          <p15:clr>
            <a:srgbClr val="A4A3A4"/>
          </p15:clr>
        </p15:guide>
        <p15:guide id="2" pos="421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F3AF5"/>
    <a:srgbClr val="6867F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0257"/>
    <p:restoredTop sz="96047"/>
  </p:normalViewPr>
  <p:slideViewPr>
    <p:cSldViewPr snapToGrid="0" snapToObjects="1" showGuides="1">
      <p:cViewPr>
        <p:scale>
          <a:sx n="100" d="100"/>
          <a:sy n="100" d="100"/>
        </p:scale>
        <p:origin x="1808" y="752"/>
      </p:cViewPr>
      <p:guideLst>
        <p:guide orient="horz" pos="3725"/>
        <p:guide pos="421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397D81D-9F8D-6647-AC26-82124EA3BCE6}" type="datetimeFigureOut">
              <a:rPr lang="en-GB" smtClean="0"/>
              <a:t>30/10/2018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00150" y="1143000"/>
            <a:ext cx="44577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A2F7145-B92D-8A40-8A76-1566CFDE15E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70775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B23B18-5721-F240-8988-81DE9E84EF03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452482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89F8002-D2A8-004A-B3D0-D69AC9F5ED28}" type="slidenum">
              <a:rPr lang="nn-NO"/>
              <a:pPr>
                <a:defRPr/>
              </a:pPr>
              <a:t>2</a:t>
            </a:fld>
            <a:endParaRPr lang="nn-NO"/>
          </a:p>
        </p:txBody>
      </p:sp>
      <p:sp>
        <p:nvSpPr>
          <p:cNvPr id="952322" name="Rectangle 2"/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1004888" y="706438"/>
            <a:ext cx="4900612" cy="3394075"/>
          </a:xfrm>
          <a:solidFill>
            <a:srgbClr val="FFFFFF"/>
          </a:solidFill>
          <a:ln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9523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863" y="4311650"/>
            <a:ext cx="5046662" cy="4170363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>
              <a:defRPr/>
            </a:pPr>
            <a:endParaRPr lang="en-US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3492815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EBD7B7E-EB18-C344-B05D-8745B401D0BD}" type="slidenum">
              <a:rPr lang="nn-NO"/>
              <a:pPr>
                <a:defRPr/>
              </a:pPr>
              <a:t>3</a:t>
            </a:fld>
            <a:endParaRPr lang="nn-NO"/>
          </a:p>
        </p:txBody>
      </p:sp>
      <p:sp>
        <p:nvSpPr>
          <p:cNvPr id="860162" name="Rectangle 2"/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952500" y="685800"/>
            <a:ext cx="4953000" cy="3429000"/>
          </a:xfrm>
          <a:solidFill>
            <a:srgbClr val="FFFFFF"/>
          </a:solidFill>
          <a:ln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860163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>
              <a:defRPr/>
            </a:pPr>
            <a:endParaRPr lang="en-US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9009544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200150" y="1143000"/>
            <a:ext cx="44577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6AE9EC-E9B3-C141-A246-EAD3BA980D74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103847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2F7145-B92D-8A40-8A76-1566CFDE15EB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1499702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6AE9EC-E9B3-C141-A246-EAD3BA980D74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542645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35F8EE2-B6D4-7B4C-9023-B2B9D9AD0DE6}" type="slidenum">
              <a:rPr lang="nn-NO"/>
              <a:pPr>
                <a:defRPr/>
              </a:pPr>
              <a:t>7</a:t>
            </a:fld>
            <a:endParaRPr lang="nn-NO"/>
          </a:p>
        </p:txBody>
      </p:sp>
      <p:sp>
        <p:nvSpPr>
          <p:cNvPr id="7454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00150" y="1143000"/>
            <a:ext cx="4457700" cy="3086100"/>
          </a:xfrm>
          <a:ln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7454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dirty="0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2369785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2F7145-B92D-8A40-8A76-1566CFDE15EB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1120170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2F7145-B92D-8A40-8A76-1566CFDE15EB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480133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2F7145-B92D-8A40-8A76-1566CFDE15EB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848453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2F7145-B92D-8A40-8A76-1566CFDE15EB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8139610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2F7145-B92D-8A40-8A76-1566CFDE15EB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3876497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2F7145-B92D-8A40-8A76-1566CFDE15EB}" type="slidenum">
              <a:rPr lang="en-GB" smtClean="0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8918916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2F7145-B92D-8A40-8A76-1566CFDE15EB}" type="slidenum">
              <a:rPr lang="en-GB" smtClean="0"/>
              <a:t>19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4861134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B23B18-5721-F240-8988-81DE9E84EF03}" type="slidenum">
              <a:rPr lang="en-GB" smtClean="0"/>
              <a:t>20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8281238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2F7145-B92D-8A40-8A76-1566CFDE15EB}" type="slidenum">
              <a:rPr lang="en-GB" smtClean="0"/>
              <a:t>21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5637341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2F7145-B92D-8A40-8A76-1566CFDE15EB}" type="slidenum">
              <a:rPr lang="en-GB" smtClean="0"/>
              <a:t>22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2285820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2F7145-B92D-8A40-8A76-1566CFDE15EB}" type="slidenum">
              <a:rPr lang="en-GB" smtClean="0"/>
              <a:t>23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345786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B23B18-5721-F240-8988-81DE9E84EF03}" type="slidenum">
              <a:rPr lang="en-GB" smtClean="0"/>
              <a:t>24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2805613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2F7145-B92D-8A40-8A76-1566CFDE15EB}" type="slidenum">
              <a:rPr lang="en-GB" smtClean="0"/>
              <a:t>25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7913988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1810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952500" y="685800"/>
            <a:ext cx="4953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63181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nn-NO" dirty="0"/>
          </a:p>
        </p:txBody>
      </p:sp>
    </p:spTree>
    <p:extLst>
      <p:ext uri="{BB962C8B-B14F-4D97-AF65-F5344CB8AC3E}">
        <p14:creationId xmlns:p14="http://schemas.microsoft.com/office/powerpoint/2010/main" val="71627963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791EA48-6589-0249-983A-E106BE6BDD0F}" type="slidenum">
              <a:rPr lang="nn-NO"/>
              <a:pPr>
                <a:defRPr/>
              </a:pPr>
              <a:t>27</a:t>
            </a:fld>
            <a:endParaRPr lang="nn-NO"/>
          </a:p>
        </p:txBody>
      </p:sp>
      <p:sp>
        <p:nvSpPr>
          <p:cNvPr id="849922" name="Rectangle 2"/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solidFill>
            <a:srgbClr val="FFFFFF"/>
          </a:solidFill>
          <a:ln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849923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>
              <a:defRPr/>
            </a:pPr>
            <a:endParaRPr lang="en-US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9716216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2F7145-B92D-8A40-8A76-1566CFDE15EB}" type="slidenum">
              <a:rPr lang="en-GB" smtClean="0"/>
              <a:t>28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7351754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2F7145-B92D-8A40-8A76-1566CFDE15EB}" type="slidenum">
              <a:rPr lang="en-GB" smtClean="0"/>
              <a:t>29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1340836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2F7145-B92D-8A40-8A76-1566CFDE15EB}" type="slidenum">
              <a:rPr lang="en-GB" smtClean="0"/>
              <a:t>30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8976710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B23B18-5721-F240-8988-81DE9E84EF03}" type="slidenum">
              <a:rPr lang="en-GB" smtClean="0"/>
              <a:t>31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13338809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B23B18-5721-F240-8988-81DE9E84EF03}" type="slidenum">
              <a:rPr lang="en-GB" smtClean="0"/>
              <a:t>32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4827585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B23B18-5721-F240-8988-81DE9E84EF03}" type="slidenum">
              <a:rPr lang="en-GB" smtClean="0"/>
              <a:t>33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49257956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B23B18-5721-F240-8988-81DE9E84EF03}" type="slidenum">
              <a:rPr lang="en-GB" smtClean="0"/>
              <a:t>34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66243353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2F7145-B92D-8A40-8A76-1566CFDE15EB}" type="slidenum">
              <a:rPr lang="en-GB" smtClean="0"/>
              <a:t>35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83252235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2F7145-B92D-8A40-8A76-1566CFDE15EB}" type="slidenum">
              <a:rPr lang="en-GB" smtClean="0"/>
              <a:t>36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96340598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6AE9EC-E9B3-C141-A246-EAD3BA980D74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9899513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A43D9B3-6E7A-E444-BB2C-BA55D443170F}" type="slidenum">
              <a:rPr lang="en-US"/>
              <a:pPr/>
              <a:t>40</a:t>
            </a:fld>
            <a:endParaRPr lang="en-US"/>
          </a:p>
        </p:txBody>
      </p:sp>
      <p:sp>
        <p:nvSpPr>
          <p:cNvPr id="245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00150" y="1143000"/>
            <a:ext cx="4457700" cy="3086100"/>
          </a:xfrm>
          <a:ln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69400414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B23B18-5721-F240-8988-81DE9E84EF03}" type="slidenum">
              <a:rPr lang="en-GB" smtClean="0"/>
              <a:t>41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58990325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B23B18-5721-F240-8988-81DE9E84EF03}" type="slidenum">
              <a:rPr lang="en-GB" smtClean="0"/>
              <a:t>42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703158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774025-7F76-7544-89E7-1B504695EA78}" type="datetimeFigureOut">
              <a:rPr lang="en-GB" smtClean="0"/>
              <a:t>30/10/2018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46159-746E-D242-BBE6-39C381ED134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328304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774025-7F76-7544-89E7-1B504695EA78}" type="datetimeFigureOut">
              <a:rPr lang="en-GB" smtClean="0"/>
              <a:t>30/10/2018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46159-746E-D242-BBE6-39C381ED134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81506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774025-7F76-7544-89E7-1B504695EA78}" type="datetimeFigureOut">
              <a:rPr lang="en-GB" smtClean="0"/>
              <a:t>30/10/2018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46159-746E-D242-BBE6-39C381ED134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25690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774025-7F76-7544-89E7-1B504695EA78}" type="datetimeFigureOut">
              <a:rPr lang="en-GB" smtClean="0"/>
              <a:t>30/10/2018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46159-746E-D242-BBE6-39C381ED134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532931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774025-7F76-7544-89E7-1B504695EA78}" type="datetimeFigureOut">
              <a:rPr lang="en-GB" smtClean="0"/>
              <a:t>30/10/2018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46159-746E-D242-BBE6-39C381ED134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957778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774025-7F76-7544-89E7-1B504695EA78}" type="datetimeFigureOut">
              <a:rPr lang="en-GB" smtClean="0"/>
              <a:t>30/10/2018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46159-746E-D242-BBE6-39C381ED134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858689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774025-7F76-7544-89E7-1B504695EA78}" type="datetimeFigureOut">
              <a:rPr lang="en-GB" smtClean="0"/>
              <a:t>30/10/2018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46159-746E-D242-BBE6-39C381ED134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710154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774025-7F76-7544-89E7-1B504695EA78}" type="datetimeFigureOut">
              <a:rPr lang="en-GB" smtClean="0"/>
              <a:t>30/10/2018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46159-746E-D242-BBE6-39C381ED134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255289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774025-7F76-7544-89E7-1B504695EA78}" type="datetimeFigureOut">
              <a:rPr lang="en-GB" smtClean="0"/>
              <a:t>30/10/2018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46159-746E-D242-BBE6-39C381ED134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575994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774025-7F76-7544-89E7-1B504695EA78}" type="datetimeFigureOut">
              <a:rPr lang="en-GB" smtClean="0"/>
              <a:t>30/10/2018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46159-746E-D242-BBE6-39C381ED134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431273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774025-7F76-7544-89E7-1B504695EA78}" type="datetimeFigureOut">
              <a:rPr lang="en-GB" smtClean="0"/>
              <a:t>30/10/2018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46159-746E-D242-BBE6-39C381ED134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361742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774025-7F76-7544-89E7-1B504695EA78}" type="datetimeFigureOut">
              <a:rPr lang="en-GB" smtClean="0"/>
              <a:t>30/10/2018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146159-746E-D242-BBE6-39C381ED134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6456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image" Target="../media/image5.png"/><Relationship Id="rId7" Type="http://schemas.openxmlformats.org/officeDocument/2006/relationships/image" Target="../media/image9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eg"/><Relationship Id="rId5" Type="http://schemas.openxmlformats.org/officeDocument/2006/relationships/image" Target="../media/image7.jp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tif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tif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tif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tif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tif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svg"/><Relationship Id="rId4" Type="http://schemas.openxmlformats.org/officeDocument/2006/relationships/image" Target="../media/image2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tiff"/><Relationship Id="rId2" Type="http://schemas.openxmlformats.org/officeDocument/2006/relationships/image" Target="../media/image23.tif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9.jpeg"/><Relationship Id="rId4" Type="http://schemas.openxmlformats.org/officeDocument/2006/relationships/image" Target="../media/image28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tif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jpeg"/><Relationship Id="rId5" Type="http://schemas.openxmlformats.org/officeDocument/2006/relationships/image" Target="../media/image37.jpeg"/><Relationship Id="rId4" Type="http://schemas.openxmlformats.org/officeDocument/2006/relationships/image" Target="../media/image36.tif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2.jpeg"/><Relationship Id="rId5" Type="http://schemas.openxmlformats.org/officeDocument/2006/relationships/image" Target="../media/image41.jpeg"/><Relationship Id="rId4" Type="http://schemas.openxmlformats.org/officeDocument/2006/relationships/image" Target="../media/image40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5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tiff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emf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tiff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0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tiff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2.tiff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4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8.png"/><Relationship Id="rId5" Type="http://schemas.openxmlformats.org/officeDocument/2006/relationships/image" Target="../media/image57.png"/><Relationship Id="rId4" Type="http://schemas.openxmlformats.org/officeDocument/2006/relationships/image" Target="../media/image56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2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5.jp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9.png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5.png"/><Relationship Id="rId13" Type="http://schemas.openxmlformats.org/officeDocument/2006/relationships/image" Target="../media/image78.jpeg"/><Relationship Id="rId3" Type="http://schemas.openxmlformats.org/officeDocument/2006/relationships/image" Target="../media/image72.jpg"/><Relationship Id="rId7" Type="http://schemas.microsoft.com/office/2007/relationships/hdphoto" Target="../media/hdphoto2.wdp"/><Relationship Id="rId12" Type="http://schemas.openxmlformats.org/officeDocument/2006/relationships/image" Target="../media/image77.jp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4.png"/><Relationship Id="rId11" Type="http://schemas.microsoft.com/office/2007/relationships/hdphoto" Target="../media/hdphoto4.wdp"/><Relationship Id="rId5" Type="http://schemas.microsoft.com/office/2007/relationships/hdphoto" Target="../media/hdphoto1.wdp"/><Relationship Id="rId10" Type="http://schemas.openxmlformats.org/officeDocument/2006/relationships/image" Target="../media/image76.png"/><Relationship Id="rId4" Type="http://schemas.openxmlformats.org/officeDocument/2006/relationships/image" Target="../media/image73.png"/><Relationship Id="rId9" Type="http://schemas.microsoft.com/office/2007/relationships/hdphoto" Target="../media/hdphoto3.wdp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4.jpeg"/><Relationship Id="rId3" Type="http://schemas.openxmlformats.org/officeDocument/2006/relationships/image" Target="../media/image79.jpg"/><Relationship Id="rId7" Type="http://schemas.openxmlformats.org/officeDocument/2006/relationships/image" Target="../media/image83.jpeg"/><Relationship Id="rId12" Type="http://schemas.openxmlformats.org/officeDocument/2006/relationships/image" Target="../media/image88.emf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2.jpg"/><Relationship Id="rId11" Type="http://schemas.openxmlformats.org/officeDocument/2006/relationships/image" Target="../media/image87.jpeg"/><Relationship Id="rId5" Type="http://schemas.openxmlformats.org/officeDocument/2006/relationships/image" Target="../media/image81.jpeg"/><Relationship Id="rId10" Type="http://schemas.openxmlformats.org/officeDocument/2006/relationships/image" Target="../media/image86.png"/><Relationship Id="rId4" Type="http://schemas.openxmlformats.org/officeDocument/2006/relationships/image" Target="../media/image80.png"/><Relationship Id="rId9" Type="http://schemas.openxmlformats.org/officeDocument/2006/relationships/image" Target="../media/image85.jpe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kstSylinder 4"/>
          <p:cNvSpPr txBox="1"/>
          <p:nvPr/>
        </p:nvSpPr>
        <p:spPr>
          <a:xfrm>
            <a:off x="876301" y="4269510"/>
            <a:ext cx="819149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cs typeface="Arial"/>
              </a:rPr>
              <a:t>Adrian Smith, Secretary</a:t>
            </a:r>
            <a:endParaRPr lang="en-US" sz="2000" i="1" dirty="0">
              <a:cs typeface="Arial"/>
            </a:endParaRPr>
          </a:p>
          <a:p>
            <a:pPr algn="ctr"/>
            <a:endParaRPr lang="en-US" sz="2000" i="1" dirty="0">
              <a:solidFill>
                <a:srgbClr val="0000FF"/>
              </a:solidFill>
              <a:cs typeface="Arial"/>
            </a:endParaRPr>
          </a:p>
          <a:p>
            <a:pPr algn="ctr"/>
            <a:r>
              <a:rPr lang="en-US" sz="2000" i="1" dirty="0" err="1">
                <a:solidFill>
                  <a:srgbClr val="0000FF"/>
                </a:solidFill>
                <a:cs typeface="Arial"/>
              </a:rPr>
              <a:t>adrian.smith@norecopa.no</a:t>
            </a:r>
            <a:endParaRPr lang="en-US" sz="2000" i="1" dirty="0">
              <a:solidFill>
                <a:srgbClr val="0000FF"/>
              </a:solidFill>
              <a:cs typeface="Arial"/>
            </a:endParaRPr>
          </a:p>
        </p:txBody>
      </p:sp>
      <p:pic>
        <p:nvPicPr>
          <p:cNvPr id="6" name="Picture 6" descr="logo-medstjerne-stor copy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195524" y="5478675"/>
            <a:ext cx="3701692" cy="9000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kstSylinder 8"/>
          <p:cNvSpPr txBox="1"/>
          <p:nvPr/>
        </p:nvSpPr>
        <p:spPr>
          <a:xfrm>
            <a:off x="3423816" y="6349126"/>
            <a:ext cx="32319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i="1" dirty="0" err="1">
                <a:latin typeface="Arial"/>
                <a:cs typeface="Arial"/>
              </a:rPr>
              <a:t>norecopa.no</a:t>
            </a:r>
            <a:endParaRPr lang="en-US" sz="2000" i="1" dirty="0">
              <a:latin typeface="Arial"/>
              <a:cs typeface="Arial"/>
            </a:endParaRPr>
          </a:p>
        </p:txBody>
      </p:sp>
      <p:sp>
        <p:nvSpPr>
          <p:cNvPr id="7" name="TekstSylinder 4"/>
          <p:cNvSpPr txBox="1"/>
          <p:nvPr/>
        </p:nvSpPr>
        <p:spPr>
          <a:xfrm>
            <a:off x="885373" y="3257137"/>
            <a:ext cx="81914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err="1">
                <a:solidFill>
                  <a:srgbClr val="0000FF"/>
                </a:solidFill>
                <a:cs typeface="Arial"/>
              </a:rPr>
              <a:t>norecopa.no</a:t>
            </a:r>
            <a:r>
              <a:rPr lang="en-US" sz="2400" b="1" dirty="0">
                <a:solidFill>
                  <a:srgbClr val="0000FF"/>
                </a:solidFill>
                <a:cs typeface="Arial"/>
              </a:rPr>
              <a:t>/info</a:t>
            </a:r>
            <a:endParaRPr lang="en-US" sz="2400" b="1" i="1" dirty="0">
              <a:solidFill>
                <a:srgbClr val="0000FF"/>
              </a:solidFill>
              <a:cs typeface="Arial"/>
            </a:endParaRPr>
          </a:p>
        </p:txBody>
      </p:sp>
      <p:sp>
        <p:nvSpPr>
          <p:cNvPr id="8" name="Oval 7"/>
          <p:cNvSpPr>
            <a:spLocks noChangeArrowheads="1"/>
          </p:cNvSpPr>
          <p:nvPr/>
        </p:nvSpPr>
        <p:spPr bwMode="auto">
          <a:xfrm>
            <a:off x="2812661" y="3171116"/>
            <a:ext cx="4353704" cy="744124"/>
          </a:xfrm>
          <a:prstGeom prst="ellipse">
            <a:avLst/>
          </a:prstGeom>
          <a:solidFill>
            <a:srgbClr val="FF0000">
              <a:alpha val="0"/>
            </a:srgbClr>
          </a:solidFill>
          <a:ln w="34925">
            <a:solidFill>
              <a:srgbClr val="FF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nb-NO" sz="1013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191775C-0FB6-1E45-9B87-0F2D57F64749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1000" y="0"/>
            <a:ext cx="2404872" cy="2672080"/>
          </a:xfrm>
          <a:prstGeom prst="rect">
            <a:avLst/>
          </a:prstGeom>
        </p:spPr>
      </p:pic>
      <p:sp>
        <p:nvSpPr>
          <p:cNvPr id="4" name="TekstSylinder 3"/>
          <p:cNvSpPr txBox="1"/>
          <p:nvPr/>
        </p:nvSpPr>
        <p:spPr>
          <a:xfrm>
            <a:off x="3229927" y="1107449"/>
            <a:ext cx="6022227" cy="13181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GB" sz="2800" b="1" dirty="0"/>
              <a:t>The </a:t>
            </a:r>
            <a:r>
              <a:rPr lang="en-GB" sz="2800" b="1" dirty="0" err="1"/>
              <a:t>Norecopa</a:t>
            </a:r>
            <a:r>
              <a:rPr lang="en-GB" sz="2800" b="1" dirty="0"/>
              <a:t> website </a:t>
            </a:r>
            <a:r>
              <a:rPr lang="en-GB" sz="2800" b="1" dirty="0" err="1">
                <a:solidFill>
                  <a:srgbClr val="1F3AF5"/>
                </a:solidFill>
              </a:rPr>
              <a:t>norecopa.no</a:t>
            </a:r>
            <a:r>
              <a:rPr lang="en-GB" sz="2800" b="1" dirty="0"/>
              <a:t>:</a:t>
            </a:r>
          </a:p>
          <a:p>
            <a:pPr>
              <a:lnSpc>
                <a:spcPct val="150000"/>
              </a:lnSpc>
            </a:pPr>
            <a:r>
              <a:rPr lang="en-GB" sz="2800" b="1" dirty="0"/>
              <a:t>what’s in it for me?</a:t>
            </a: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0B82F914-2B23-6947-BFD0-E288448D471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65061" y="4709868"/>
            <a:ext cx="4353704" cy="744124"/>
          </a:xfrm>
          <a:prstGeom prst="ellipse">
            <a:avLst/>
          </a:prstGeom>
          <a:solidFill>
            <a:srgbClr val="FF0000">
              <a:alpha val="0"/>
            </a:srgbClr>
          </a:solidFill>
          <a:ln w="34925">
            <a:solidFill>
              <a:srgbClr val="FF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nb-NO" sz="1013" dirty="0"/>
          </a:p>
        </p:txBody>
      </p:sp>
    </p:spTree>
    <p:extLst>
      <p:ext uri="{BB962C8B-B14F-4D97-AF65-F5344CB8AC3E}">
        <p14:creationId xmlns:p14="http://schemas.microsoft.com/office/powerpoint/2010/main" val="8894102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0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1298" name="Text Box 2"/>
          <p:cNvSpPr txBox="1">
            <a:spLocks noChangeArrowheads="1"/>
          </p:cNvSpPr>
          <p:nvPr/>
        </p:nvSpPr>
        <p:spPr bwMode="auto">
          <a:xfrm>
            <a:off x="1295401" y="836712"/>
            <a:ext cx="7199998" cy="339189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algn="ctr" eaLnBrk="1" hangingPunct="1">
              <a:lnSpc>
                <a:spcPct val="110000"/>
              </a:lnSpc>
              <a:spcBef>
                <a:spcPct val="50000"/>
              </a:spcBef>
              <a:defRPr/>
            </a:pPr>
            <a:r>
              <a:rPr lang="nb-NO" sz="6000" b="1" dirty="0">
                <a:latin typeface="Arial" charset="0"/>
              </a:rPr>
              <a:t>Norecopa</a:t>
            </a:r>
            <a:endParaRPr lang="nb-NO" sz="3600" dirty="0">
              <a:latin typeface="Arial" charset="0"/>
            </a:endParaRPr>
          </a:p>
          <a:p>
            <a:pPr algn="ctr" eaLnBrk="1" hangingPunct="1">
              <a:lnSpc>
                <a:spcPct val="110000"/>
              </a:lnSpc>
              <a:spcBef>
                <a:spcPct val="50000"/>
              </a:spcBef>
              <a:defRPr/>
            </a:pPr>
            <a:r>
              <a:rPr lang="nb-NO" sz="2800" dirty="0" err="1">
                <a:latin typeface="Arial" charset="0"/>
              </a:rPr>
              <a:t>Norway’s</a:t>
            </a:r>
            <a:r>
              <a:rPr lang="nb-NO" sz="2800" dirty="0">
                <a:latin typeface="Arial" charset="0"/>
              </a:rPr>
              <a:t> National Consensus Platform for </a:t>
            </a:r>
            <a:r>
              <a:rPr lang="nb-NO" sz="2800" dirty="0" err="1">
                <a:latin typeface="Arial" charset="0"/>
              </a:rPr>
              <a:t>the</a:t>
            </a:r>
            <a:r>
              <a:rPr lang="nb-NO" sz="2800" dirty="0">
                <a:latin typeface="Arial" charset="0"/>
              </a:rPr>
              <a:t> </a:t>
            </a:r>
            <a:r>
              <a:rPr lang="nb-NO" sz="2800" dirty="0" err="1">
                <a:latin typeface="Arial" charset="0"/>
              </a:rPr>
              <a:t>Replacement</a:t>
            </a:r>
            <a:r>
              <a:rPr lang="nb-NO" sz="2800" dirty="0">
                <a:latin typeface="Arial" charset="0"/>
              </a:rPr>
              <a:t>, </a:t>
            </a:r>
            <a:r>
              <a:rPr lang="nb-NO" sz="2800" dirty="0" err="1">
                <a:latin typeface="Arial" charset="0"/>
              </a:rPr>
              <a:t>Reduction</a:t>
            </a:r>
            <a:r>
              <a:rPr lang="nb-NO" sz="2800" dirty="0">
                <a:latin typeface="Arial" charset="0"/>
              </a:rPr>
              <a:t> and </a:t>
            </a:r>
            <a:r>
              <a:rPr lang="nb-NO" sz="2800" dirty="0" err="1">
                <a:latin typeface="Arial" charset="0"/>
              </a:rPr>
              <a:t>Refinement</a:t>
            </a:r>
            <a:r>
              <a:rPr lang="nb-NO" sz="2800" dirty="0">
                <a:latin typeface="Arial" charset="0"/>
              </a:rPr>
              <a:t> </a:t>
            </a:r>
            <a:r>
              <a:rPr lang="nb-NO" sz="2800" dirty="0" err="1">
                <a:latin typeface="Arial" charset="0"/>
              </a:rPr>
              <a:t>of</a:t>
            </a:r>
            <a:r>
              <a:rPr lang="nb-NO" sz="2800" dirty="0">
                <a:latin typeface="Arial" charset="0"/>
              </a:rPr>
              <a:t> Animal Experiments</a:t>
            </a:r>
            <a:endParaRPr lang="nb-NO" dirty="0">
              <a:latin typeface="Arial" charset="0"/>
            </a:endParaRPr>
          </a:p>
        </p:txBody>
      </p:sp>
      <p:pic>
        <p:nvPicPr>
          <p:cNvPr id="100354" name="Picture 3" descr="logo-medstjerne-stor copy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057" b="1494"/>
          <a:stretch>
            <a:fillRect/>
          </a:stretch>
        </p:blipFill>
        <p:spPr bwMode="auto">
          <a:xfrm>
            <a:off x="1299832" y="4221088"/>
            <a:ext cx="7200900" cy="175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38139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9140" name="Rectangle 4"/>
          <p:cNvSpPr>
            <a:spLocks noChangeArrowheads="1"/>
          </p:cNvSpPr>
          <p:nvPr/>
        </p:nvSpPr>
        <p:spPr bwMode="auto">
          <a:xfrm>
            <a:off x="920553" y="1093194"/>
            <a:ext cx="2192338" cy="295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nb-NO"/>
          </a:p>
        </p:txBody>
      </p:sp>
      <p:sp>
        <p:nvSpPr>
          <p:cNvPr id="859141" name="Rectangle 5"/>
          <p:cNvSpPr>
            <a:spLocks noChangeArrowheads="1"/>
          </p:cNvSpPr>
          <p:nvPr/>
        </p:nvSpPr>
        <p:spPr bwMode="auto">
          <a:xfrm>
            <a:off x="2809877" y="2135162"/>
            <a:ext cx="2182813" cy="285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nb-NO"/>
          </a:p>
        </p:txBody>
      </p:sp>
      <p:sp>
        <p:nvSpPr>
          <p:cNvPr id="859142" name="Rectangle 6"/>
          <p:cNvSpPr>
            <a:spLocks noChangeArrowheads="1"/>
          </p:cNvSpPr>
          <p:nvPr/>
        </p:nvSpPr>
        <p:spPr bwMode="auto">
          <a:xfrm>
            <a:off x="2366964" y="2006574"/>
            <a:ext cx="2724150" cy="541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nb-NO"/>
          </a:p>
        </p:txBody>
      </p:sp>
      <p:sp>
        <p:nvSpPr>
          <p:cNvPr id="859143" name="Oval 7"/>
          <p:cNvSpPr>
            <a:spLocks noChangeArrowheads="1"/>
          </p:cNvSpPr>
          <p:nvPr/>
        </p:nvSpPr>
        <p:spPr bwMode="auto">
          <a:xfrm>
            <a:off x="4271493" y="3120878"/>
            <a:ext cx="2625725" cy="2320925"/>
          </a:xfrm>
          <a:prstGeom prst="ellipse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nb-NO"/>
          </a:p>
        </p:txBody>
      </p:sp>
      <p:grpSp>
        <p:nvGrpSpPr>
          <p:cNvPr id="112647" name="Group 9"/>
          <p:cNvGrpSpPr>
            <a:grpSpLocks noChangeAspect="1"/>
          </p:cNvGrpSpPr>
          <p:nvPr/>
        </p:nvGrpSpPr>
        <p:grpSpPr bwMode="auto">
          <a:xfrm>
            <a:off x="838200" y="1247751"/>
            <a:ext cx="8229600" cy="4525963"/>
            <a:chOff x="288" y="1008"/>
            <a:chExt cx="5184" cy="2851"/>
          </a:xfrm>
        </p:grpSpPr>
        <p:sp>
          <p:nvSpPr>
            <p:cNvPr id="112651" name="AutoShape 10"/>
            <p:cNvSpPr>
              <a:spLocks noChangeAspect="1" noChangeArrowheads="1" noTextEdit="1"/>
            </p:cNvSpPr>
            <p:nvPr/>
          </p:nvSpPr>
          <p:spPr bwMode="auto">
            <a:xfrm>
              <a:off x="288" y="1008"/>
              <a:ext cx="5184" cy="28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</p:grpSp>
      <p:grpSp>
        <p:nvGrpSpPr>
          <p:cNvPr id="14" name="Group 3"/>
          <p:cNvGrpSpPr>
            <a:grpSpLocks/>
          </p:cNvGrpSpPr>
          <p:nvPr/>
        </p:nvGrpSpPr>
        <p:grpSpPr bwMode="auto">
          <a:xfrm>
            <a:off x="3824113" y="3845199"/>
            <a:ext cx="1223962" cy="2011363"/>
            <a:chOff x="622" y="1565"/>
            <a:chExt cx="771" cy="1267"/>
          </a:xfrm>
        </p:grpSpPr>
        <p:sp>
          <p:nvSpPr>
            <p:cNvPr id="15" name="Puzzle4"/>
            <p:cNvSpPr>
              <a:spLocks noChangeAspect="1" noEditPoints="1" noChangeArrowheads="1"/>
            </p:cNvSpPr>
            <p:nvPr/>
          </p:nvSpPr>
          <p:spPr bwMode="auto">
            <a:xfrm>
              <a:off x="622" y="1565"/>
              <a:ext cx="771" cy="1267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w 21600"/>
                <a:gd name="T9" fmla="*/ 0 h 21600"/>
                <a:gd name="T10" fmla="*/ 0 w 21600"/>
                <a:gd name="T11" fmla="*/ 0 h 21600"/>
                <a:gd name="T12" fmla="*/ 0 w 21600"/>
                <a:gd name="T13" fmla="*/ 0 h 21600"/>
                <a:gd name="T14" fmla="*/ 0 w 21600"/>
                <a:gd name="T15" fmla="*/ 0 h 2160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2073 w 21600"/>
                <a:gd name="T25" fmla="*/ 5660 h 21600"/>
                <a:gd name="T26" fmla="*/ 20199 w 21600"/>
                <a:gd name="T27" fmla="*/ 15974 h 21600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1600" h="21600">
                  <a:moveTo>
                    <a:pt x="3813" y="10590"/>
                  </a:moveTo>
                  <a:lnTo>
                    <a:pt x="3927" y="10513"/>
                  </a:lnTo>
                  <a:lnTo>
                    <a:pt x="4078" y="10425"/>
                  </a:lnTo>
                  <a:lnTo>
                    <a:pt x="4210" y="10359"/>
                  </a:lnTo>
                  <a:lnTo>
                    <a:pt x="4361" y="10315"/>
                  </a:lnTo>
                  <a:lnTo>
                    <a:pt x="4682" y="10237"/>
                  </a:lnTo>
                  <a:lnTo>
                    <a:pt x="5041" y="10193"/>
                  </a:lnTo>
                  <a:lnTo>
                    <a:pt x="5456" y="10171"/>
                  </a:lnTo>
                  <a:lnTo>
                    <a:pt x="5853" y="10193"/>
                  </a:lnTo>
                  <a:lnTo>
                    <a:pt x="6249" y="10260"/>
                  </a:lnTo>
                  <a:lnTo>
                    <a:pt x="6646" y="10337"/>
                  </a:lnTo>
                  <a:lnTo>
                    <a:pt x="7004" y="10469"/>
                  </a:lnTo>
                  <a:lnTo>
                    <a:pt x="7363" y="10612"/>
                  </a:lnTo>
                  <a:lnTo>
                    <a:pt x="7665" y="10788"/>
                  </a:lnTo>
                  <a:lnTo>
                    <a:pt x="7911" y="10998"/>
                  </a:lnTo>
                  <a:lnTo>
                    <a:pt x="8024" y="11097"/>
                  </a:lnTo>
                  <a:lnTo>
                    <a:pt x="8137" y="11207"/>
                  </a:lnTo>
                  <a:lnTo>
                    <a:pt x="8194" y="11340"/>
                  </a:lnTo>
                  <a:lnTo>
                    <a:pt x="8269" y="11461"/>
                  </a:lnTo>
                  <a:lnTo>
                    <a:pt x="8307" y="11593"/>
                  </a:lnTo>
                  <a:lnTo>
                    <a:pt x="8307" y="11714"/>
                  </a:lnTo>
                  <a:lnTo>
                    <a:pt x="8307" y="11868"/>
                  </a:lnTo>
                  <a:lnTo>
                    <a:pt x="8307" y="12012"/>
                  </a:lnTo>
                  <a:lnTo>
                    <a:pt x="8194" y="12265"/>
                  </a:lnTo>
                  <a:lnTo>
                    <a:pt x="8062" y="12519"/>
                  </a:lnTo>
                  <a:lnTo>
                    <a:pt x="7873" y="12706"/>
                  </a:lnTo>
                  <a:lnTo>
                    <a:pt x="7627" y="12904"/>
                  </a:lnTo>
                  <a:lnTo>
                    <a:pt x="7363" y="13048"/>
                  </a:lnTo>
                  <a:lnTo>
                    <a:pt x="7080" y="13180"/>
                  </a:lnTo>
                  <a:lnTo>
                    <a:pt x="6759" y="13257"/>
                  </a:lnTo>
                  <a:lnTo>
                    <a:pt x="6419" y="13345"/>
                  </a:lnTo>
                  <a:lnTo>
                    <a:pt x="6098" y="13389"/>
                  </a:lnTo>
                  <a:lnTo>
                    <a:pt x="5739" y="13389"/>
                  </a:lnTo>
                  <a:lnTo>
                    <a:pt x="5418" y="13389"/>
                  </a:lnTo>
                  <a:lnTo>
                    <a:pt x="5079" y="13345"/>
                  </a:lnTo>
                  <a:lnTo>
                    <a:pt x="4758" y="13301"/>
                  </a:lnTo>
                  <a:lnTo>
                    <a:pt x="4474" y="13213"/>
                  </a:lnTo>
                  <a:lnTo>
                    <a:pt x="4172" y="13114"/>
                  </a:lnTo>
                  <a:lnTo>
                    <a:pt x="3965" y="12982"/>
                  </a:lnTo>
                  <a:lnTo>
                    <a:pt x="3738" y="12838"/>
                  </a:lnTo>
                  <a:lnTo>
                    <a:pt x="3493" y="12706"/>
                  </a:lnTo>
                  <a:lnTo>
                    <a:pt x="3228" y="12607"/>
                  </a:lnTo>
                  <a:lnTo>
                    <a:pt x="2945" y="12519"/>
                  </a:lnTo>
                  <a:lnTo>
                    <a:pt x="2700" y="12431"/>
                  </a:lnTo>
                  <a:lnTo>
                    <a:pt x="2397" y="12375"/>
                  </a:lnTo>
                  <a:lnTo>
                    <a:pt x="2152" y="12331"/>
                  </a:lnTo>
                  <a:lnTo>
                    <a:pt x="1888" y="12309"/>
                  </a:lnTo>
                  <a:lnTo>
                    <a:pt x="1642" y="12309"/>
                  </a:lnTo>
                  <a:lnTo>
                    <a:pt x="1397" y="12331"/>
                  </a:lnTo>
                  <a:lnTo>
                    <a:pt x="1170" y="12397"/>
                  </a:lnTo>
                  <a:lnTo>
                    <a:pt x="962" y="12453"/>
                  </a:lnTo>
                  <a:lnTo>
                    <a:pt x="774" y="12563"/>
                  </a:lnTo>
                  <a:lnTo>
                    <a:pt x="623" y="12684"/>
                  </a:lnTo>
                  <a:lnTo>
                    <a:pt x="528" y="12838"/>
                  </a:lnTo>
                  <a:lnTo>
                    <a:pt x="453" y="13026"/>
                  </a:lnTo>
                  <a:lnTo>
                    <a:pt x="339" y="13477"/>
                  </a:lnTo>
                  <a:lnTo>
                    <a:pt x="226" y="13984"/>
                  </a:lnTo>
                  <a:lnTo>
                    <a:pt x="151" y="14535"/>
                  </a:lnTo>
                  <a:lnTo>
                    <a:pt x="113" y="15075"/>
                  </a:lnTo>
                  <a:lnTo>
                    <a:pt x="113" y="15626"/>
                  </a:lnTo>
                  <a:lnTo>
                    <a:pt x="151" y="16133"/>
                  </a:lnTo>
                  <a:lnTo>
                    <a:pt x="188" y="16376"/>
                  </a:lnTo>
                  <a:lnTo>
                    <a:pt x="264" y="16585"/>
                  </a:lnTo>
                  <a:lnTo>
                    <a:pt x="339" y="16773"/>
                  </a:lnTo>
                  <a:lnTo>
                    <a:pt x="453" y="16938"/>
                  </a:lnTo>
                  <a:lnTo>
                    <a:pt x="1095" y="16883"/>
                  </a:lnTo>
                  <a:lnTo>
                    <a:pt x="1963" y="16795"/>
                  </a:lnTo>
                  <a:lnTo>
                    <a:pt x="2945" y="16751"/>
                  </a:lnTo>
                  <a:lnTo>
                    <a:pt x="3965" y="16706"/>
                  </a:lnTo>
                  <a:lnTo>
                    <a:pt x="5022" y="16684"/>
                  </a:lnTo>
                  <a:lnTo>
                    <a:pt x="5947" y="16684"/>
                  </a:lnTo>
                  <a:lnTo>
                    <a:pt x="6759" y="16706"/>
                  </a:lnTo>
                  <a:lnTo>
                    <a:pt x="7363" y="16751"/>
                  </a:lnTo>
                  <a:lnTo>
                    <a:pt x="7948" y="16839"/>
                  </a:lnTo>
                  <a:lnTo>
                    <a:pt x="8458" y="16916"/>
                  </a:lnTo>
                  <a:lnTo>
                    <a:pt x="8893" y="17026"/>
                  </a:lnTo>
                  <a:lnTo>
                    <a:pt x="9289" y="17158"/>
                  </a:lnTo>
                  <a:lnTo>
                    <a:pt x="9572" y="17280"/>
                  </a:lnTo>
                  <a:lnTo>
                    <a:pt x="9799" y="17412"/>
                  </a:lnTo>
                  <a:lnTo>
                    <a:pt x="9969" y="17555"/>
                  </a:lnTo>
                  <a:lnTo>
                    <a:pt x="10120" y="17687"/>
                  </a:lnTo>
                  <a:lnTo>
                    <a:pt x="10158" y="17831"/>
                  </a:lnTo>
                  <a:lnTo>
                    <a:pt x="10195" y="17974"/>
                  </a:lnTo>
                  <a:lnTo>
                    <a:pt x="10158" y="18128"/>
                  </a:lnTo>
                  <a:lnTo>
                    <a:pt x="10082" y="18271"/>
                  </a:lnTo>
                  <a:lnTo>
                    <a:pt x="9969" y="18426"/>
                  </a:lnTo>
                  <a:lnTo>
                    <a:pt x="9837" y="18569"/>
                  </a:lnTo>
                  <a:lnTo>
                    <a:pt x="9648" y="18701"/>
                  </a:lnTo>
                  <a:lnTo>
                    <a:pt x="9440" y="18822"/>
                  </a:lnTo>
                  <a:lnTo>
                    <a:pt x="9213" y="18999"/>
                  </a:lnTo>
                  <a:lnTo>
                    <a:pt x="9044" y="19186"/>
                  </a:lnTo>
                  <a:lnTo>
                    <a:pt x="8893" y="19395"/>
                  </a:lnTo>
                  <a:lnTo>
                    <a:pt x="8817" y="19627"/>
                  </a:lnTo>
                  <a:lnTo>
                    <a:pt x="8779" y="19858"/>
                  </a:lnTo>
                  <a:lnTo>
                    <a:pt x="8779" y="20112"/>
                  </a:lnTo>
                  <a:lnTo>
                    <a:pt x="8855" y="20354"/>
                  </a:lnTo>
                  <a:lnTo>
                    <a:pt x="8968" y="20586"/>
                  </a:lnTo>
                  <a:lnTo>
                    <a:pt x="9138" y="20817"/>
                  </a:lnTo>
                  <a:lnTo>
                    <a:pt x="9365" y="21026"/>
                  </a:lnTo>
                  <a:lnTo>
                    <a:pt x="9610" y="21192"/>
                  </a:lnTo>
                  <a:lnTo>
                    <a:pt x="9950" y="21368"/>
                  </a:lnTo>
                  <a:lnTo>
                    <a:pt x="10120" y="21445"/>
                  </a:lnTo>
                  <a:lnTo>
                    <a:pt x="10346" y="21511"/>
                  </a:lnTo>
                  <a:lnTo>
                    <a:pt x="10516" y="21555"/>
                  </a:lnTo>
                  <a:lnTo>
                    <a:pt x="10743" y="21600"/>
                  </a:lnTo>
                  <a:lnTo>
                    <a:pt x="10988" y="21644"/>
                  </a:lnTo>
                  <a:lnTo>
                    <a:pt x="11215" y="21666"/>
                  </a:lnTo>
                  <a:lnTo>
                    <a:pt x="11498" y="21666"/>
                  </a:lnTo>
                  <a:lnTo>
                    <a:pt x="11762" y="21666"/>
                  </a:lnTo>
                  <a:lnTo>
                    <a:pt x="12253" y="21644"/>
                  </a:lnTo>
                  <a:lnTo>
                    <a:pt x="12763" y="21577"/>
                  </a:lnTo>
                  <a:lnTo>
                    <a:pt x="13197" y="21467"/>
                  </a:lnTo>
                  <a:lnTo>
                    <a:pt x="13556" y="21346"/>
                  </a:lnTo>
                  <a:lnTo>
                    <a:pt x="13896" y="21192"/>
                  </a:lnTo>
                  <a:lnTo>
                    <a:pt x="14179" y="21026"/>
                  </a:lnTo>
                  <a:lnTo>
                    <a:pt x="14444" y="20839"/>
                  </a:lnTo>
                  <a:lnTo>
                    <a:pt x="14576" y="20641"/>
                  </a:lnTo>
                  <a:lnTo>
                    <a:pt x="14727" y="20431"/>
                  </a:lnTo>
                  <a:lnTo>
                    <a:pt x="14765" y="20200"/>
                  </a:lnTo>
                  <a:lnTo>
                    <a:pt x="14802" y="19991"/>
                  </a:lnTo>
                  <a:lnTo>
                    <a:pt x="14727" y="19759"/>
                  </a:lnTo>
                  <a:lnTo>
                    <a:pt x="14613" y="19550"/>
                  </a:lnTo>
                  <a:lnTo>
                    <a:pt x="14444" y="19307"/>
                  </a:lnTo>
                  <a:lnTo>
                    <a:pt x="14217" y="19098"/>
                  </a:lnTo>
                  <a:lnTo>
                    <a:pt x="13934" y="18911"/>
                  </a:lnTo>
                  <a:lnTo>
                    <a:pt x="13669" y="18745"/>
                  </a:lnTo>
                  <a:lnTo>
                    <a:pt x="13462" y="18547"/>
                  </a:lnTo>
                  <a:lnTo>
                    <a:pt x="13311" y="18337"/>
                  </a:lnTo>
                  <a:lnTo>
                    <a:pt x="13197" y="18150"/>
                  </a:lnTo>
                  <a:lnTo>
                    <a:pt x="13122" y="17941"/>
                  </a:lnTo>
                  <a:lnTo>
                    <a:pt x="13122" y="17720"/>
                  </a:lnTo>
                  <a:lnTo>
                    <a:pt x="13122" y="17533"/>
                  </a:lnTo>
                  <a:lnTo>
                    <a:pt x="13197" y="17346"/>
                  </a:lnTo>
                  <a:lnTo>
                    <a:pt x="13273" y="17158"/>
                  </a:lnTo>
                  <a:lnTo>
                    <a:pt x="13386" y="16982"/>
                  </a:lnTo>
                  <a:lnTo>
                    <a:pt x="13537" y="16839"/>
                  </a:lnTo>
                  <a:lnTo>
                    <a:pt x="13707" y="16706"/>
                  </a:lnTo>
                  <a:lnTo>
                    <a:pt x="13896" y="16607"/>
                  </a:lnTo>
                  <a:lnTo>
                    <a:pt x="14104" y="16519"/>
                  </a:lnTo>
                  <a:lnTo>
                    <a:pt x="14330" y="16453"/>
                  </a:lnTo>
                  <a:lnTo>
                    <a:pt x="14538" y="16431"/>
                  </a:lnTo>
                  <a:lnTo>
                    <a:pt x="14897" y="16453"/>
                  </a:lnTo>
                  <a:lnTo>
                    <a:pt x="15406" y="16497"/>
                  </a:lnTo>
                  <a:lnTo>
                    <a:pt x="16105" y="16541"/>
                  </a:lnTo>
                  <a:lnTo>
                    <a:pt x="16898" y="16607"/>
                  </a:lnTo>
                  <a:lnTo>
                    <a:pt x="17804" y="16651"/>
                  </a:lnTo>
                  <a:lnTo>
                    <a:pt x="18786" y="16684"/>
                  </a:lnTo>
                  <a:lnTo>
                    <a:pt x="19844" y="16728"/>
                  </a:lnTo>
                  <a:lnTo>
                    <a:pt x="20920" y="16751"/>
                  </a:lnTo>
                  <a:lnTo>
                    <a:pt x="21109" y="16497"/>
                  </a:lnTo>
                  <a:lnTo>
                    <a:pt x="21241" y="16222"/>
                  </a:lnTo>
                  <a:lnTo>
                    <a:pt x="21392" y="15946"/>
                  </a:lnTo>
                  <a:lnTo>
                    <a:pt x="21467" y="15648"/>
                  </a:lnTo>
                  <a:lnTo>
                    <a:pt x="21543" y="15351"/>
                  </a:lnTo>
                  <a:lnTo>
                    <a:pt x="21618" y="15042"/>
                  </a:lnTo>
                  <a:lnTo>
                    <a:pt x="21618" y="14745"/>
                  </a:lnTo>
                  <a:lnTo>
                    <a:pt x="21618" y="14447"/>
                  </a:lnTo>
                  <a:lnTo>
                    <a:pt x="21618" y="14150"/>
                  </a:lnTo>
                  <a:lnTo>
                    <a:pt x="21581" y="13852"/>
                  </a:lnTo>
                  <a:lnTo>
                    <a:pt x="21505" y="13577"/>
                  </a:lnTo>
                  <a:lnTo>
                    <a:pt x="21430" y="13301"/>
                  </a:lnTo>
                  <a:lnTo>
                    <a:pt x="21354" y="13048"/>
                  </a:lnTo>
                  <a:lnTo>
                    <a:pt x="21241" y="12816"/>
                  </a:lnTo>
                  <a:lnTo>
                    <a:pt x="21146" y="12607"/>
                  </a:lnTo>
                  <a:lnTo>
                    <a:pt x="21033" y="12431"/>
                  </a:lnTo>
                  <a:lnTo>
                    <a:pt x="20920" y="12265"/>
                  </a:lnTo>
                  <a:lnTo>
                    <a:pt x="20769" y="12144"/>
                  </a:lnTo>
                  <a:lnTo>
                    <a:pt x="20637" y="12034"/>
                  </a:lnTo>
                  <a:lnTo>
                    <a:pt x="20486" y="11946"/>
                  </a:lnTo>
                  <a:lnTo>
                    <a:pt x="20297" y="11891"/>
                  </a:lnTo>
                  <a:lnTo>
                    <a:pt x="20165" y="11846"/>
                  </a:lnTo>
                  <a:lnTo>
                    <a:pt x="19976" y="11824"/>
                  </a:lnTo>
                  <a:lnTo>
                    <a:pt x="19806" y="11802"/>
                  </a:lnTo>
                  <a:lnTo>
                    <a:pt x="19390" y="11824"/>
                  </a:lnTo>
                  <a:lnTo>
                    <a:pt x="18956" y="11891"/>
                  </a:lnTo>
                  <a:lnTo>
                    <a:pt x="18503" y="11968"/>
                  </a:lnTo>
                  <a:lnTo>
                    <a:pt x="17993" y="12078"/>
                  </a:lnTo>
                  <a:lnTo>
                    <a:pt x="17653" y="12144"/>
                  </a:lnTo>
                  <a:lnTo>
                    <a:pt x="17332" y="12199"/>
                  </a:lnTo>
                  <a:lnTo>
                    <a:pt x="17049" y="12221"/>
                  </a:lnTo>
                  <a:lnTo>
                    <a:pt x="16747" y="12243"/>
                  </a:lnTo>
                  <a:lnTo>
                    <a:pt x="16464" y="12243"/>
                  </a:lnTo>
                  <a:lnTo>
                    <a:pt x="16218" y="12243"/>
                  </a:lnTo>
                  <a:lnTo>
                    <a:pt x="15992" y="12221"/>
                  </a:lnTo>
                  <a:lnTo>
                    <a:pt x="15746" y="12199"/>
                  </a:lnTo>
                  <a:lnTo>
                    <a:pt x="15520" y="12155"/>
                  </a:lnTo>
                  <a:lnTo>
                    <a:pt x="15350" y="12122"/>
                  </a:lnTo>
                  <a:lnTo>
                    <a:pt x="15161" y="12056"/>
                  </a:lnTo>
                  <a:lnTo>
                    <a:pt x="14972" y="11990"/>
                  </a:lnTo>
                  <a:lnTo>
                    <a:pt x="14689" y="11846"/>
                  </a:lnTo>
                  <a:lnTo>
                    <a:pt x="14444" y="11670"/>
                  </a:lnTo>
                  <a:lnTo>
                    <a:pt x="14255" y="11483"/>
                  </a:lnTo>
                  <a:lnTo>
                    <a:pt x="14104" y="11295"/>
                  </a:lnTo>
                  <a:lnTo>
                    <a:pt x="14028" y="11086"/>
                  </a:lnTo>
                  <a:lnTo>
                    <a:pt x="13972" y="10888"/>
                  </a:lnTo>
                  <a:lnTo>
                    <a:pt x="13972" y="10700"/>
                  </a:lnTo>
                  <a:lnTo>
                    <a:pt x="14009" y="10513"/>
                  </a:lnTo>
                  <a:lnTo>
                    <a:pt x="14066" y="10359"/>
                  </a:lnTo>
                  <a:lnTo>
                    <a:pt x="14179" y="10215"/>
                  </a:lnTo>
                  <a:lnTo>
                    <a:pt x="14406" y="10006"/>
                  </a:lnTo>
                  <a:lnTo>
                    <a:pt x="14651" y="9830"/>
                  </a:lnTo>
                  <a:lnTo>
                    <a:pt x="14878" y="9686"/>
                  </a:lnTo>
                  <a:lnTo>
                    <a:pt x="15123" y="9554"/>
                  </a:lnTo>
                  <a:lnTo>
                    <a:pt x="15350" y="9477"/>
                  </a:lnTo>
                  <a:lnTo>
                    <a:pt x="15558" y="9411"/>
                  </a:lnTo>
                  <a:lnTo>
                    <a:pt x="15803" y="9345"/>
                  </a:lnTo>
                  <a:lnTo>
                    <a:pt x="16030" y="9323"/>
                  </a:lnTo>
                  <a:lnTo>
                    <a:pt x="16256" y="9301"/>
                  </a:lnTo>
                  <a:lnTo>
                    <a:pt x="16464" y="9323"/>
                  </a:lnTo>
                  <a:lnTo>
                    <a:pt x="16690" y="9345"/>
                  </a:lnTo>
                  <a:lnTo>
                    <a:pt x="16898" y="9367"/>
                  </a:lnTo>
                  <a:lnTo>
                    <a:pt x="17332" y="9477"/>
                  </a:lnTo>
                  <a:lnTo>
                    <a:pt x="17767" y="9598"/>
                  </a:lnTo>
                  <a:lnTo>
                    <a:pt x="18163" y="9731"/>
                  </a:lnTo>
                  <a:lnTo>
                    <a:pt x="18597" y="9874"/>
                  </a:lnTo>
                  <a:lnTo>
                    <a:pt x="18994" y="10006"/>
                  </a:lnTo>
                  <a:lnTo>
                    <a:pt x="19428" y="10083"/>
                  </a:lnTo>
                  <a:lnTo>
                    <a:pt x="19617" y="10127"/>
                  </a:lnTo>
                  <a:lnTo>
                    <a:pt x="19844" y="10149"/>
                  </a:lnTo>
                  <a:lnTo>
                    <a:pt x="20013" y="10149"/>
                  </a:lnTo>
                  <a:lnTo>
                    <a:pt x="20240" y="10127"/>
                  </a:lnTo>
                  <a:lnTo>
                    <a:pt x="20410" y="10105"/>
                  </a:lnTo>
                  <a:lnTo>
                    <a:pt x="20637" y="10061"/>
                  </a:lnTo>
                  <a:lnTo>
                    <a:pt x="20844" y="9984"/>
                  </a:lnTo>
                  <a:lnTo>
                    <a:pt x="21033" y="9896"/>
                  </a:lnTo>
                  <a:lnTo>
                    <a:pt x="21146" y="9830"/>
                  </a:lnTo>
                  <a:lnTo>
                    <a:pt x="21203" y="9753"/>
                  </a:lnTo>
                  <a:lnTo>
                    <a:pt x="21279" y="9642"/>
                  </a:lnTo>
                  <a:lnTo>
                    <a:pt x="21354" y="9521"/>
                  </a:lnTo>
                  <a:lnTo>
                    <a:pt x="21430" y="9246"/>
                  </a:lnTo>
                  <a:lnTo>
                    <a:pt x="21430" y="8904"/>
                  </a:lnTo>
                  <a:lnTo>
                    <a:pt x="21430" y="8540"/>
                  </a:lnTo>
                  <a:lnTo>
                    <a:pt x="21392" y="8144"/>
                  </a:lnTo>
                  <a:lnTo>
                    <a:pt x="21354" y="7714"/>
                  </a:lnTo>
                  <a:lnTo>
                    <a:pt x="21279" y="7295"/>
                  </a:lnTo>
                  <a:lnTo>
                    <a:pt x="21146" y="6446"/>
                  </a:lnTo>
                  <a:lnTo>
                    <a:pt x="20995" y="5686"/>
                  </a:lnTo>
                  <a:lnTo>
                    <a:pt x="20958" y="5366"/>
                  </a:lnTo>
                  <a:lnTo>
                    <a:pt x="20958" y="5091"/>
                  </a:lnTo>
                  <a:lnTo>
                    <a:pt x="20958" y="4860"/>
                  </a:lnTo>
                  <a:lnTo>
                    <a:pt x="21033" y="4716"/>
                  </a:lnTo>
                  <a:lnTo>
                    <a:pt x="20637" y="4860"/>
                  </a:lnTo>
                  <a:lnTo>
                    <a:pt x="20127" y="4992"/>
                  </a:lnTo>
                  <a:lnTo>
                    <a:pt x="19617" y="5069"/>
                  </a:lnTo>
                  <a:lnTo>
                    <a:pt x="19032" y="5157"/>
                  </a:lnTo>
                  <a:lnTo>
                    <a:pt x="18465" y="5201"/>
                  </a:lnTo>
                  <a:lnTo>
                    <a:pt x="17842" y="5245"/>
                  </a:lnTo>
                  <a:lnTo>
                    <a:pt x="17219" y="5267"/>
                  </a:lnTo>
                  <a:lnTo>
                    <a:pt x="16615" y="5267"/>
                  </a:lnTo>
                  <a:lnTo>
                    <a:pt x="15992" y="5245"/>
                  </a:lnTo>
                  <a:lnTo>
                    <a:pt x="15369" y="5201"/>
                  </a:lnTo>
                  <a:lnTo>
                    <a:pt x="14840" y="5157"/>
                  </a:lnTo>
                  <a:lnTo>
                    <a:pt x="14293" y="5091"/>
                  </a:lnTo>
                  <a:lnTo>
                    <a:pt x="13783" y="5014"/>
                  </a:lnTo>
                  <a:lnTo>
                    <a:pt x="13386" y="4926"/>
                  </a:lnTo>
                  <a:lnTo>
                    <a:pt x="13027" y="4815"/>
                  </a:lnTo>
                  <a:lnTo>
                    <a:pt x="12725" y="4716"/>
                  </a:lnTo>
                  <a:lnTo>
                    <a:pt x="12480" y="4606"/>
                  </a:lnTo>
                  <a:lnTo>
                    <a:pt x="12291" y="4496"/>
                  </a:lnTo>
                  <a:lnTo>
                    <a:pt x="12197" y="4397"/>
                  </a:lnTo>
                  <a:lnTo>
                    <a:pt x="12083" y="4286"/>
                  </a:lnTo>
                  <a:lnTo>
                    <a:pt x="12046" y="4187"/>
                  </a:lnTo>
                  <a:lnTo>
                    <a:pt x="12008" y="4077"/>
                  </a:lnTo>
                  <a:lnTo>
                    <a:pt x="12046" y="3967"/>
                  </a:lnTo>
                  <a:lnTo>
                    <a:pt x="12121" y="3868"/>
                  </a:lnTo>
                  <a:lnTo>
                    <a:pt x="12197" y="3735"/>
                  </a:lnTo>
                  <a:lnTo>
                    <a:pt x="12291" y="3614"/>
                  </a:lnTo>
                  <a:lnTo>
                    <a:pt x="12442" y="3482"/>
                  </a:lnTo>
                  <a:lnTo>
                    <a:pt x="12631" y="3361"/>
                  </a:lnTo>
                  <a:lnTo>
                    <a:pt x="13065" y="3085"/>
                  </a:lnTo>
                  <a:lnTo>
                    <a:pt x="13537" y="2766"/>
                  </a:lnTo>
                  <a:lnTo>
                    <a:pt x="13783" y="2578"/>
                  </a:lnTo>
                  <a:lnTo>
                    <a:pt x="13934" y="2380"/>
                  </a:lnTo>
                  <a:lnTo>
                    <a:pt x="14028" y="2171"/>
                  </a:lnTo>
                  <a:lnTo>
                    <a:pt x="14104" y="1961"/>
                  </a:lnTo>
                  <a:lnTo>
                    <a:pt x="14104" y="1730"/>
                  </a:lnTo>
                  <a:lnTo>
                    <a:pt x="14066" y="1498"/>
                  </a:lnTo>
                  <a:lnTo>
                    <a:pt x="13972" y="1267"/>
                  </a:lnTo>
                  <a:lnTo>
                    <a:pt x="13820" y="1057"/>
                  </a:lnTo>
                  <a:lnTo>
                    <a:pt x="13594" y="837"/>
                  </a:lnTo>
                  <a:lnTo>
                    <a:pt x="13386" y="628"/>
                  </a:lnTo>
                  <a:lnTo>
                    <a:pt x="13103" y="462"/>
                  </a:lnTo>
                  <a:lnTo>
                    <a:pt x="12763" y="308"/>
                  </a:lnTo>
                  <a:lnTo>
                    <a:pt x="12404" y="187"/>
                  </a:lnTo>
                  <a:lnTo>
                    <a:pt x="12008" y="77"/>
                  </a:lnTo>
                  <a:lnTo>
                    <a:pt x="11574" y="33"/>
                  </a:lnTo>
                  <a:lnTo>
                    <a:pt x="11102" y="11"/>
                  </a:lnTo>
                  <a:lnTo>
                    <a:pt x="10667" y="11"/>
                  </a:lnTo>
                  <a:lnTo>
                    <a:pt x="10233" y="77"/>
                  </a:lnTo>
                  <a:lnTo>
                    <a:pt x="9837" y="187"/>
                  </a:lnTo>
                  <a:lnTo>
                    <a:pt x="9440" y="286"/>
                  </a:lnTo>
                  <a:lnTo>
                    <a:pt x="9062" y="462"/>
                  </a:lnTo>
                  <a:lnTo>
                    <a:pt x="8741" y="628"/>
                  </a:lnTo>
                  <a:lnTo>
                    <a:pt x="8458" y="815"/>
                  </a:lnTo>
                  <a:lnTo>
                    <a:pt x="8232" y="1035"/>
                  </a:lnTo>
                  <a:lnTo>
                    <a:pt x="8062" y="1245"/>
                  </a:lnTo>
                  <a:lnTo>
                    <a:pt x="7911" y="1476"/>
                  </a:lnTo>
                  <a:lnTo>
                    <a:pt x="7835" y="1708"/>
                  </a:lnTo>
                  <a:lnTo>
                    <a:pt x="7797" y="1961"/>
                  </a:lnTo>
                  <a:lnTo>
                    <a:pt x="7835" y="2193"/>
                  </a:lnTo>
                  <a:lnTo>
                    <a:pt x="7948" y="2402"/>
                  </a:lnTo>
                  <a:lnTo>
                    <a:pt x="8062" y="2534"/>
                  </a:lnTo>
                  <a:lnTo>
                    <a:pt x="8175" y="2644"/>
                  </a:lnTo>
                  <a:lnTo>
                    <a:pt x="8269" y="2744"/>
                  </a:lnTo>
                  <a:lnTo>
                    <a:pt x="8420" y="2832"/>
                  </a:lnTo>
                  <a:lnTo>
                    <a:pt x="8704" y="3019"/>
                  </a:lnTo>
                  <a:lnTo>
                    <a:pt x="8968" y="3206"/>
                  </a:lnTo>
                  <a:lnTo>
                    <a:pt x="9138" y="3405"/>
                  </a:lnTo>
                  <a:lnTo>
                    <a:pt x="9327" y="3570"/>
                  </a:lnTo>
                  <a:lnTo>
                    <a:pt x="9440" y="3735"/>
                  </a:lnTo>
                  <a:lnTo>
                    <a:pt x="9516" y="3890"/>
                  </a:lnTo>
                  <a:lnTo>
                    <a:pt x="9534" y="4033"/>
                  </a:lnTo>
                  <a:lnTo>
                    <a:pt x="9534" y="4165"/>
                  </a:lnTo>
                  <a:lnTo>
                    <a:pt x="9516" y="4286"/>
                  </a:lnTo>
                  <a:lnTo>
                    <a:pt x="9440" y="4397"/>
                  </a:lnTo>
                  <a:lnTo>
                    <a:pt x="9327" y="4496"/>
                  </a:lnTo>
                  <a:lnTo>
                    <a:pt x="9176" y="4562"/>
                  </a:lnTo>
                  <a:lnTo>
                    <a:pt x="9006" y="4628"/>
                  </a:lnTo>
                  <a:lnTo>
                    <a:pt x="8779" y="4694"/>
                  </a:lnTo>
                  <a:lnTo>
                    <a:pt x="8534" y="4716"/>
                  </a:lnTo>
                  <a:lnTo>
                    <a:pt x="8232" y="4716"/>
                  </a:lnTo>
                  <a:lnTo>
                    <a:pt x="7118" y="4738"/>
                  </a:lnTo>
                  <a:lnTo>
                    <a:pt x="5947" y="4771"/>
                  </a:lnTo>
                  <a:lnTo>
                    <a:pt x="4795" y="4815"/>
                  </a:lnTo>
                  <a:lnTo>
                    <a:pt x="3681" y="4860"/>
                  </a:lnTo>
                  <a:lnTo>
                    <a:pt x="2662" y="4882"/>
                  </a:lnTo>
                  <a:lnTo>
                    <a:pt x="1755" y="4882"/>
                  </a:lnTo>
                  <a:lnTo>
                    <a:pt x="1359" y="4860"/>
                  </a:lnTo>
                  <a:lnTo>
                    <a:pt x="981" y="4837"/>
                  </a:lnTo>
                  <a:lnTo>
                    <a:pt x="698" y="4771"/>
                  </a:lnTo>
                  <a:lnTo>
                    <a:pt x="453" y="4716"/>
                  </a:lnTo>
                  <a:lnTo>
                    <a:pt x="453" y="5322"/>
                  </a:lnTo>
                  <a:lnTo>
                    <a:pt x="453" y="6083"/>
                  </a:lnTo>
                  <a:lnTo>
                    <a:pt x="453" y="6909"/>
                  </a:lnTo>
                  <a:lnTo>
                    <a:pt x="453" y="7780"/>
                  </a:lnTo>
                  <a:lnTo>
                    <a:pt x="453" y="8606"/>
                  </a:lnTo>
                  <a:lnTo>
                    <a:pt x="453" y="9345"/>
                  </a:lnTo>
                  <a:lnTo>
                    <a:pt x="453" y="9918"/>
                  </a:lnTo>
                  <a:lnTo>
                    <a:pt x="453" y="10282"/>
                  </a:lnTo>
                  <a:lnTo>
                    <a:pt x="490" y="10381"/>
                  </a:lnTo>
                  <a:lnTo>
                    <a:pt x="547" y="10491"/>
                  </a:lnTo>
                  <a:lnTo>
                    <a:pt x="660" y="10590"/>
                  </a:lnTo>
                  <a:lnTo>
                    <a:pt x="811" y="10700"/>
                  </a:lnTo>
                  <a:lnTo>
                    <a:pt x="981" y="10811"/>
                  </a:lnTo>
                  <a:lnTo>
                    <a:pt x="1208" y="10888"/>
                  </a:lnTo>
                  <a:lnTo>
                    <a:pt x="1453" y="10954"/>
                  </a:lnTo>
                  <a:lnTo>
                    <a:pt x="1718" y="11020"/>
                  </a:lnTo>
                  <a:lnTo>
                    <a:pt x="1963" y="11064"/>
                  </a:lnTo>
                  <a:lnTo>
                    <a:pt x="2265" y="11086"/>
                  </a:lnTo>
                  <a:lnTo>
                    <a:pt x="2548" y="11064"/>
                  </a:lnTo>
                  <a:lnTo>
                    <a:pt x="2794" y="11042"/>
                  </a:lnTo>
                  <a:lnTo>
                    <a:pt x="3096" y="10976"/>
                  </a:lnTo>
                  <a:lnTo>
                    <a:pt x="3341" y="10888"/>
                  </a:lnTo>
                  <a:lnTo>
                    <a:pt x="3606" y="10766"/>
                  </a:lnTo>
                  <a:lnTo>
                    <a:pt x="3813" y="10590"/>
                  </a:lnTo>
                  <a:close/>
                </a:path>
              </a:pathLst>
            </a:custGeom>
            <a:solidFill>
              <a:srgbClr val="D8EBB3"/>
            </a:solidFill>
            <a:ln w="28575">
              <a:solidFill>
                <a:srgbClr val="0000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16" name="Text Box 5"/>
            <p:cNvSpPr txBox="1">
              <a:spLocks noChangeAspect="1" noChangeArrowheads="1"/>
            </p:cNvSpPr>
            <p:nvPr/>
          </p:nvSpPr>
          <p:spPr bwMode="auto">
            <a:xfrm>
              <a:off x="697" y="1873"/>
              <a:ext cx="626" cy="2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12700" cap="sq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eaLnBrk="1" hangingPunct="1">
                <a:defRPr/>
              </a:pPr>
              <a:r>
                <a:rPr lang="fr-BE" sz="1600" b="1" dirty="0">
                  <a:solidFill>
                    <a:srgbClr val="0000FF"/>
                  </a:solidFill>
                  <a:latin typeface="Arial" charset="0"/>
                </a:rPr>
                <a:t>Industry</a:t>
              </a:r>
              <a:endParaRPr lang="en-GB" sz="1600" b="1" dirty="0">
                <a:solidFill>
                  <a:srgbClr val="0000FF"/>
                </a:solidFill>
                <a:latin typeface="Arial" charset="0"/>
              </a:endParaRPr>
            </a:p>
          </p:txBody>
        </p:sp>
      </p:grpSp>
      <p:grpSp>
        <p:nvGrpSpPr>
          <p:cNvPr id="17" name="Group 6"/>
          <p:cNvGrpSpPr>
            <a:grpSpLocks/>
          </p:cNvGrpSpPr>
          <p:nvPr/>
        </p:nvGrpSpPr>
        <p:grpSpPr bwMode="auto">
          <a:xfrm>
            <a:off x="4919490" y="2605361"/>
            <a:ext cx="1393827" cy="1727200"/>
            <a:chOff x="1312" y="784"/>
            <a:chExt cx="878" cy="1088"/>
          </a:xfrm>
        </p:grpSpPr>
        <p:sp>
          <p:nvSpPr>
            <p:cNvPr id="18" name="Puzzle3"/>
            <p:cNvSpPr>
              <a:spLocks noChangeAspect="1" noEditPoints="1" noChangeArrowheads="1"/>
            </p:cNvSpPr>
            <p:nvPr/>
          </p:nvSpPr>
          <p:spPr bwMode="auto">
            <a:xfrm>
              <a:off x="1351" y="784"/>
              <a:ext cx="802" cy="1088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w 21600"/>
                <a:gd name="T9" fmla="*/ 0 h 21600"/>
                <a:gd name="T10" fmla="*/ 0 w 21600"/>
                <a:gd name="T11" fmla="*/ 0 h 21600"/>
                <a:gd name="T12" fmla="*/ 0 w 21600"/>
                <a:gd name="T13" fmla="*/ 0 h 21600"/>
                <a:gd name="T14" fmla="*/ 0 w 21600"/>
                <a:gd name="T15" fmla="*/ 0 h 2160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2262 w 21600"/>
                <a:gd name="T25" fmla="*/ 7723 h 21600"/>
                <a:gd name="T26" fmla="*/ 19149 w 21600"/>
                <a:gd name="T27" fmla="*/ 20230 h 21600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1600" h="21600">
                  <a:moveTo>
                    <a:pt x="6625" y="20892"/>
                  </a:moveTo>
                  <a:lnTo>
                    <a:pt x="7105" y="21023"/>
                  </a:lnTo>
                  <a:lnTo>
                    <a:pt x="7513" y="21088"/>
                  </a:lnTo>
                  <a:lnTo>
                    <a:pt x="7922" y="21115"/>
                  </a:lnTo>
                  <a:lnTo>
                    <a:pt x="8242" y="21115"/>
                  </a:lnTo>
                  <a:lnTo>
                    <a:pt x="8544" y="21062"/>
                  </a:lnTo>
                  <a:lnTo>
                    <a:pt x="8810" y="20997"/>
                  </a:lnTo>
                  <a:lnTo>
                    <a:pt x="9023" y="20892"/>
                  </a:lnTo>
                  <a:lnTo>
                    <a:pt x="9148" y="20761"/>
                  </a:lnTo>
                  <a:lnTo>
                    <a:pt x="9290" y="20616"/>
                  </a:lnTo>
                  <a:lnTo>
                    <a:pt x="9361" y="20459"/>
                  </a:lnTo>
                  <a:lnTo>
                    <a:pt x="9396" y="20289"/>
                  </a:lnTo>
                  <a:lnTo>
                    <a:pt x="9396" y="20092"/>
                  </a:lnTo>
                  <a:lnTo>
                    <a:pt x="9325" y="19909"/>
                  </a:lnTo>
                  <a:lnTo>
                    <a:pt x="9219" y="19738"/>
                  </a:lnTo>
                  <a:lnTo>
                    <a:pt x="9094" y="19555"/>
                  </a:lnTo>
                  <a:lnTo>
                    <a:pt x="8917" y="19384"/>
                  </a:lnTo>
                  <a:lnTo>
                    <a:pt x="8650" y="19162"/>
                  </a:lnTo>
                  <a:lnTo>
                    <a:pt x="8437" y="18900"/>
                  </a:lnTo>
                  <a:lnTo>
                    <a:pt x="8277" y="18624"/>
                  </a:lnTo>
                  <a:lnTo>
                    <a:pt x="8135" y="18349"/>
                  </a:lnTo>
                  <a:lnTo>
                    <a:pt x="8028" y="18048"/>
                  </a:lnTo>
                  <a:lnTo>
                    <a:pt x="7993" y="17746"/>
                  </a:lnTo>
                  <a:lnTo>
                    <a:pt x="7993" y="17471"/>
                  </a:lnTo>
                  <a:lnTo>
                    <a:pt x="8028" y="17169"/>
                  </a:lnTo>
                  <a:lnTo>
                    <a:pt x="8135" y="16920"/>
                  </a:lnTo>
                  <a:lnTo>
                    <a:pt x="8277" y="16671"/>
                  </a:lnTo>
                  <a:lnTo>
                    <a:pt x="8366" y="16540"/>
                  </a:lnTo>
                  <a:lnTo>
                    <a:pt x="8473" y="16409"/>
                  </a:lnTo>
                  <a:lnTo>
                    <a:pt x="8615" y="16317"/>
                  </a:lnTo>
                  <a:lnTo>
                    <a:pt x="8739" y="16213"/>
                  </a:lnTo>
                  <a:lnTo>
                    <a:pt x="8881" y="16134"/>
                  </a:lnTo>
                  <a:lnTo>
                    <a:pt x="9059" y="16055"/>
                  </a:lnTo>
                  <a:lnTo>
                    <a:pt x="9254" y="15990"/>
                  </a:lnTo>
                  <a:lnTo>
                    <a:pt x="9432" y="15911"/>
                  </a:lnTo>
                  <a:lnTo>
                    <a:pt x="9663" y="15885"/>
                  </a:lnTo>
                  <a:lnTo>
                    <a:pt x="9876" y="15833"/>
                  </a:lnTo>
                  <a:lnTo>
                    <a:pt x="10142" y="15806"/>
                  </a:lnTo>
                  <a:lnTo>
                    <a:pt x="10391" y="15806"/>
                  </a:lnTo>
                  <a:lnTo>
                    <a:pt x="10728" y="15806"/>
                  </a:lnTo>
                  <a:lnTo>
                    <a:pt x="10995" y="15806"/>
                  </a:lnTo>
                  <a:lnTo>
                    <a:pt x="11279" y="15833"/>
                  </a:lnTo>
                  <a:lnTo>
                    <a:pt x="11546" y="15885"/>
                  </a:lnTo>
                  <a:lnTo>
                    <a:pt x="11776" y="15937"/>
                  </a:lnTo>
                  <a:lnTo>
                    <a:pt x="12025" y="15990"/>
                  </a:lnTo>
                  <a:lnTo>
                    <a:pt x="12221" y="16055"/>
                  </a:lnTo>
                  <a:lnTo>
                    <a:pt x="12434" y="16134"/>
                  </a:lnTo>
                  <a:lnTo>
                    <a:pt x="12611" y="16213"/>
                  </a:lnTo>
                  <a:lnTo>
                    <a:pt x="12771" y="16317"/>
                  </a:lnTo>
                  <a:lnTo>
                    <a:pt x="12913" y="16409"/>
                  </a:lnTo>
                  <a:lnTo>
                    <a:pt x="13038" y="16514"/>
                  </a:lnTo>
                  <a:lnTo>
                    <a:pt x="13251" y="16737"/>
                  </a:lnTo>
                  <a:lnTo>
                    <a:pt x="13428" y="16986"/>
                  </a:lnTo>
                  <a:lnTo>
                    <a:pt x="13517" y="17248"/>
                  </a:lnTo>
                  <a:lnTo>
                    <a:pt x="13588" y="17523"/>
                  </a:lnTo>
                  <a:lnTo>
                    <a:pt x="13588" y="17799"/>
                  </a:lnTo>
                  <a:lnTo>
                    <a:pt x="13517" y="18074"/>
                  </a:lnTo>
                  <a:lnTo>
                    <a:pt x="13428" y="18323"/>
                  </a:lnTo>
                  <a:lnTo>
                    <a:pt x="13286" y="18572"/>
                  </a:lnTo>
                  <a:lnTo>
                    <a:pt x="13109" y="18808"/>
                  </a:lnTo>
                  <a:lnTo>
                    <a:pt x="12878" y="19031"/>
                  </a:lnTo>
                  <a:lnTo>
                    <a:pt x="12434" y="19411"/>
                  </a:lnTo>
                  <a:lnTo>
                    <a:pt x="12132" y="19738"/>
                  </a:lnTo>
                  <a:lnTo>
                    <a:pt x="12025" y="19856"/>
                  </a:lnTo>
                  <a:lnTo>
                    <a:pt x="11919" y="20014"/>
                  </a:lnTo>
                  <a:lnTo>
                    <a:pt x="11883" y="20132"/>
                  </a:lnTo>
                  <a:lnTo>
                    <a:pt x="11883" y="20263"/>
                  </a:lnTo>
                  <a:lnTo>
                    <a:pt x="11883" y="20394"/>
                  </a:lnTo>
                  <a:lnTo>
                    <a:pt x="11954" y="20485"/>
                  </a:lnTo>
                  <a:lnTo>
                    <a:pt x="12061" y="20590"/>
                  </a:lnTo>
                  <a:lnTo>
                    <a:pt x="12185" y="20695"/>
                  </a:lnTo>
                  <a:lnTo>
                    <a:pt x="12327" y="20787"/>
                  </a:lnTo>
                  <a:lnTo>
                    <a:pt x="12540" y="20892"/>
                  </a:lnTo>
                  <a:lnTo>
                    <a:pt x="12771" y="20997"/>
                  </a:lnTo>
                  <a:lnTo>
                    <a:pt x="13073" y="21088"/>
                  </a:lnTo>
                  <a:lnTo>
                    <a:pt x="13428" y="21193"/>
                  </a:lnTo>
                  <a:lnTo>
                    <a:pt x="13873" y="21298"/>
                  </a:lnTo>
                  <a:lnTo>
                    <a:pt x="14317" y="21390"/>
                  </a:lnTo>
                  <a:lnTo>
                    <a:pt x="14778" y="21468"/>
                  </a:lnTo>
                  <a:lnTo>
                    <a:pt x="15294" y="21547"/>
                  </a:lnTo>
                  <a:lnTo>
                    <a:pt x="15809" y="21600"/>
                  </a:lnTo>
                  <a:lnTo>
                    <a:pt x="16359" y="21652"/>
                  </a:lnTo>
                  <a:lnTo>
                    <a:pt x="16875" y="21678"/>
                  </a:lnTo>
                  <a:lnTo>
                    <a:pt x="17407" y="21678"/>
                  </a:lnTo>
                  <a:lnTo>
                    <a:pt x="17958" y="21678"/>
                  </a:lnTo>
                  <a:lnTo>
                    <a:pt x="18473" y="21652"/>
                  </a:lnTo>
                  <a:lnTo>
                    <a:pt x="18953" y="21573"/>
                  </a:lnTo>
                  <a:lnTo>
                    <a:pt x="19397" y="21495"/>
                  </a:lnTo>
                  <a:lnTo>
                    <a:pt x="19841" y="21390"/>
                  </a:lnTo>
                  <a:lnTo>
                    <a:pt x="20214" y="21272"/>
                  </a:lnTo>
                  <a:lnTo>
                    <a:pt x="20551" y="21088"/>
                  </a:lnTo>
                  <a:lnTo>
                    <a:pt x="20480" y="20787"/>
                  </a:lnTo>
                  <a:lnTo>
                    <a:pt x="20409" y="20485"/>
                  </a:lnTo>
                  <a:lnTo>
                    <a:pt x="20356" y="20158"/>
                  </a:lnTo>
                  <a:lnTo>
                    <a:pt x="20356" y="19804"/>
                  </a:lnTo>
                  <a:lnTo>
                    <a:pt x="20321" y="19083"/>
                  </a:lnTo>
                  <a:lnTo>
                    <a:pt x="20356" y="18349"/>
                  </a:lnTo>
                  <a:lnTo>
                    <a:pt x="20409" y="17641"/>
                  </a:lnTo>
                  <a:lnTo>
                    <a:pt x="20480" y="17012"/>
                  </a:lnTo>
                  <a:lnTo>
                    <a:pt x="20551" y="16488"/>
                  </a:lnTo>
                  <a:lnTo>
                    <a:pt x="20551" y="16055"/>
                  </a:lnTo>
                  <a:lnTo>
                    <a:pt x="20551" y="15911"/>
                  </a:lnTo>
                  <a:lnTo>
                    <a:pt x="20445" y="15754"/>
                  </a:lnTo>
                  <a:lnTo>
                    <a:pt x="20356" y="15610"/>
                  </a:lnTo>
                  <a:lnTo>
                    <a:pt x="20178" y="15452"/>
                  </a:lnTo>
                  <a:lnTo>
                    <a:pt x="20001" y="15334"/>
                  </a:lnTo>
                  <a:lnTo>
                    <a:pt x="19770" y="15230"/>
                  </a:lnTo>
                  <a:lnTo>
                    <a:pt x="19521" y="15125"/>
                  </a:lnTo>
                  <a:lnTo>
                    <a:pt x="19290" y="15059"/>
                  </a:lnTo>
                  <a:lnTo>
                    <a:pt x="19024" y="15007"/>
                  </a:lnTo>
                  <a:lnTo>
                    <a:pt x="18740" y="14954"/>
                  </a:lnTo>
                  <a:lnTo>
                    <a:pt x="18509" y="14954"/>
                  </a:lnTo>
                  <a:lnTo>
                    <a:pt x="18225" y="14954"/>
                  </a:lnTo>
                  <a:lnTo>
                    <a:pt x="17994" y="15007"/>
                  </a:lnTo>
                  <a:lnTo>
                    <a:pt x="17763" y="15085"/>
                  </a:lnTo>
                  <a:lnTo>
                    <a:pt x="17550" y="15177"/>
                  </a:lnTo>
                  <a:lnTo>
                    <a:pt x="17372" y="15308"/>
                  </a:lnTo>
                  <a:lnTo>
                    <a:pt x="17176" y="15426"/>
                  </a:lnTo>
                  <a:lnTo>
                    <a:pt x="16928" y="15557"/>
                  </a:lnTo>
                  <a:lnTo>
                    <a:pt x="16661" y="15636"/>
                  </a:lnTo>
                  <a:lnTo>
                    <a:pt x="16359" y="15688"/>
                  </a:lnTo>
                  <a:lnTo>
                    <a:pt x="16022" y="15715"/>
                  </a:lnTo>
                  <a:lnTo>
                    <a:pt x="15667" y="15688"/>
                  </a:lnTo>
                  <a:lnTo>
                    <a:pt x="15294" y="15662"/>
                  </a:lnTo>
                  <a:lnTo>
                    <a:pt x="14956" y="15583"/>
                  </a:lnTo>
                  <a:lnTo>
                    <a:pt x="14619" y="15479"/>
                  </a:lnTo>
                  <a:lnTo>
                    <a:pt x="14281" y="15334"/>
                  </a:lnTo>
                  <a:lnTo>
                    <a:pt x="13961" y="15177"/>
                  </a:lnTo>
                  <a:lnTo>
                    <a:pt x="13695" y="14981"/>
                  </a:lnTo>
                  <a:lnTo>
                    <a:pt x="13588" y="14850"/>
                  </a:lnTo>
                  <a:lnTo>
                    <a:pt x="13482" y="14732"/>
                  </a:lnTo>
                  <a:lnTo>
                    <a:pt x="13393" y="14600"/>
                  </a:lnTo>
                  <a:lnTo>
                    <a:pt x="13322" y="14456"/>
                  </a:lnTo>
                  <a:lnTo>
                    <a:pt x="13251" y="14299"/>
                  </a:lnTo>
                  <a:lnTo>
                    <a:pt x="13215" y="14155"/>
                  </a:lnTo>
                  <a:lnTo>
                    <a:pt x="13180" y="13971"/>
                  </a:lnTo>
                  <a:lnTo>
                    <a:pt x="13180" y="13801"/>
                  </a:lnTo>
                  <a:lnTo>
                    <a:pt x="13180" y="13591"/>
                  </a:lnTo>
                  <a:lnTo>
                    <a:pt x="13215" y="13395"/>
                  </a:lnTo>
                  <a:lnTo>
                    <a:pt x="13251" y="13198"/>
                  </a:lnTo>
                  <a:lnTo>
                    <a:pt x="13322" y="13015"/>
                  </a:lnTo>
                  <a:lnTo>
                    <a:pt x="13393" y="12870"/>
                  </a:lnTo>
                  <a:lnTo>
                    <a:pt x="13482" y="12713"/>
                  </a:lnTo>
                  <a:lnTo>
                    <a:pt x="13588" y="12569"/>
                  </a:lnTo>
                  <a:lnTo>
                    <a:pt x="13730" y="12438"/>
                  </a:lnTo>
                  <a:lnTo>
                    <a:pt x="13997" y="12215"/>
                  </a:lnTo>
                  <a:lnTo>
                    <a:pt x="14334" y="12005"/>
                  </a:lnTo>
                  <a:lnTo>
                    <a:pt x="14690" y="11861"/>
                  </a:lnTo>
                  <a:lnTo>
                    <a:pt x="15063" y="11756"/>
                  </a:lnTo>
                  <a:lnTo>
                    <a:pt x="15436" y="11678"/>
                  </a:lnTo>
                  <a:lnTo>
                    <a:pt x="15809" y="11638"/>
                  </a:lnTo>
                  <a:lnTo>
                    <a:pt x="16182" y="11638"/>
                  </a:lnTo>
                  <a:lnTo>
                    <a:pt x="16555" y="11678"/>
                  </a:lnTo>
                  <a:lnTo>
                    <a:pt x="16910" y="11730"/>
                  </a:lnTo>
                  <a:lnTo>
                    <a:pt x="17248" y="11835"/>
                  </a:lnTo>
                  <a:lnTo>
                    <a:pt x="17514" y="11966"/>
                  </a:lnTo>
                  <a:lnTo>
                    <a:pt x="17763" y="12110"/>
                  </a:lnTo>
                  <a:lnTo>
                    <a:pt x="17887" y="12215"/>
                  </a:lnTo>
                  <a:lnTo>
                    <a:pt x="18065" y="12307"/>
                  </a:lnTo>
                  <a:lnTo>
                    <a:pt x="18260" y="12412"/>
                  </a:lnTo>
                  <a:lnTo>
                    <a:pt x="18438" y="12464"/>
                  </a:lnTo>
                  <a:lnTo>
                    <a:pt x="18669" y="12543"/>
                  </a:lnTo>
                  <a:lnTo>
                    <a:pt x="18882" y="12569"/>
                  </a:lnTo>
                  <a:lnTo>
                    <a:pt x="19113" y="12595"/>
                  </a:lnTo>
                  <a:lnTo>
                    <a:pt x="19361" y="12608"/>
                  </a:lnTo>
                  <a:lnTo>
                    <a:pt x="19592" y="12608"/>
                  </a:lnTo>
                  <a:lnTo>
                    <a:pt x="19841" y="12595"/>
                  </a:lnTo>
                  <a:lnTo>
                    <a:pt x="20072" y="12543"/>
                  </a:lnTo>
                  <a:lnTo>
                    <a:pt x="20321" y="12490"/>
                  </a:lnTo>
                  <a:lnTo>
                    <a:pt x="20551" y="12438"/>
                  </a:lnTo>
                  <a:lnTo>
                    <a:pt x="20800" y="12333"/>
                  </a:lnTo>
                  <a:lnTo>
                    <a:pt x="20996" y="12241"/>
                  </a:lnTo>
                  <a:lnTo>
                    <a:pt x="21244" y="12110"/>
                  </a:lnTo>
                  <a:lnTo>
                    <a:pt x="21298" y="12032"/>
                  </a:lnTo>
                  <a:lnTo>
                    <a:pt x="21404" y="11966"/>
                  </a:lnTo>
                  <a:lnTo>
                    <a:pt x="21475" y="11861"/>
                  </a:lnTo>
                  <a:lnTo>
                    <a:pt x="21511" y="11730"/>
                  </a:lnTo>
                  <a:lnTo>
                    <a:pt x="21617" y="11481"/>
                  </a:lnTo>
                  <a:lnTo>
                    <a:pt x="21653" y="11180"/>
                  </a:lnTo>
                  <a:lnTo>
                    <a:pt x="21653" y="10826"/>
                  </a:lnTo>
                  <a:lnTo>
                    <a:pt x="21653" y="10472"/>
                  </a:lnTo>
                  <a:lnTo>
                    <a:pt x="21582" y="10092"/>
                  </a:lnTo>
                  <a:lnTo>
                    <a:pt x="21511" y="9725"/>
                  </a:lnTo>
                  <a:lnTo>
                    <a:pt x="21298" y="8912"/>
                  </a:lnTo>
                  <a:lnTo>
                    <a:pt x="21067" y="8191"/>
                  </a:lnTo>
                  <a:lnTo>
                    <a:pt x="20800" y="7536"/>
                  </a:lnTo>
                  <a:lnTo>
                    <a:pt x="20551" y="7025"/>
                  </a:lnTo>
                  <a:lnTo>
                    <a:pt x="20001" y="7103"/>
                  </a:lnTo>
                  <a:lnTo>
                    <a:pt x="19432" y="7156"/>
                  </a:lnTo>
                  <a:lnTo>
                    <a:pt x="18846" y="7208"/>
                  </a:lnTo>
                  <a:lnTo>
                    <a:pt x="18225" y="7208"/>
                  </a:lnTo>
                  <a:lnTo>
                    <a:pt x="17656" y="7208"/>
                  </a:lnTo>
                  <a:lnTo>
                    <a:pt x="17070" y="7182"/>
                  </a:lnTo>
                  <a:lnTo>
                    <a:pt x="16484" y="7156"/>
                  </a:lnTo>
                  <a:lnTo>
                    <a:pt x="15986" y="7103"/>
                  </a:lnTo>
                  <a:lnTo>
                    <a:pt x="14992" y="6999"/>
                  </a:lnTo>
                  <a:lnTo>
                    <a:pt x="14210" y="6907"/>
                  </a:lnTo>
                  <a:lnTo>
                    <a:pt x="13695" y="6828"/>
                  </a:lnTo>
                  <a:lnTo>
                    <a:pt x="13517" y="6802"/>
                  </a:lnTo>
                  <a:lnTo>
                    <a:pt x="13073" y="6645"/>
                  </a:lnTo>
                  <a:lnTo>
                    <a:pt x="12700" y="6474"/>
                  </a:lnTo>
                  <a:lnTo>
                    <a:pt x="12363" y="6304"/>
                  </a:lnTo>
                  <a:lnTo>
                    <a:pt x="12132" y="6094"/>
                  </a:lnTo>
                  <a:lnTo>
                    <a:pt x="11919" y="5871"/>
                  </a:lnTo>
                  <a:lnTo>
                    <a:pt x="11776" y="5649"/>
                  </a:lnTo>
                  <a:lnTo>
                    <a:pt x="11688" y="5413"/>
                  </a:lnTo>
                  <a:lnTo>
                    <a:pt x="11617" y="5190"/>
                  </a:lnTo>
                  <a:lnTo>
                    <a:pt x="11617" y="4941"/>
                  </a:lnTo>
                  <a:lnTo>
                    <a:pt x="11652" y="4718"/>
                  </a:lnTo>
                  <a:lnTo>
                    <a:pt x="11723" y="4482"/>
                  </a:lnTo>
                  <a:lnTo>
                    <a:pt x="11812" y="4285"/>
                  </a:lnTo>
                  <a:lnTo>
                    <a:pt x="11919" y="4089"/>
                  </a:lnTo>
                  <a:lnTo>
                    <a:pt x="12096" y="3905"/>
                  </a:lnTo>
                  <a:lnTo>
                    <a:pt x="12292" y="3735"/>
                  </a:lnTo>
                  <a:lnTo>
                    <a:pt x="12505" y="3604"/>
                  </a:lnTo>
                  <a:lnTo>
                    <a:pt x="12700" y="3460"/>
                  </a:lnTo>
                  <a:lnTo>
                    <a:pt x="12878" y="3250"/>
                  </a:lnTo>
                  <a:lnTo>
                    <a:pt x="13038" y="3027"/>
                  </a:lnTo>
                  <a:lnTo>
                    <a:pt x="13180" y="2752"/>
                  </a:lnTo>
                  <a:lnTo>
                    <a:pt x="13286" y="2477"/>
                  </a:lnTo>
                  <a:lnTo>
                    <a:pt x="13322" y="2175"/>
                  </a:lnTo>
                  <a:lnTo>
                    <a:pt x="13357" y="1874"/>
                  </a:lnTo>
                  <a:lnTo>
                    <a:pt x="13286" y="1572"/>
                  </a:lnTo>
                  <a:lnTo>
                    <a:pt x="13180" y="1271"/>
                  </a:lnTo>
                  <a:lnTo>
                    <a:pt x="13038" y="983"/>
                  </a:lnTo>
                  <a:lnTo>
                    <a:pt x="12949" y="865"/>
                  </a:lnTo>
                  <a:lnTo>
                    <a:pt x="12807" y="733"/>
                  </a:lnTo>
                  <a:lnTo>
                    <a:pt x="12665" y="616"/>
                  </a:lnTo>
                  <a:lnTo>
                    <a:pt x="12505" y="511"/>
                  </a:lnTo>
                  <a:lnTo>
                    <a:pt x="12327" y="406"/>
                  </a:lnTo>
                  <a:lnTo>
                    <a:pt x="12132" y="314"/>
                  </a:lnTo>
                  <a:lnTo>
                    <a:pt x="11883" y="235"/>
                  </a:lnTo>
                  <a:lnTo>
                    <a:pt x="11652" y="183"/>
                  </a:lnTo>
                  <a:lnTo>
                    <a:pt x="11368" y="104"/>
                  </a:lnTo>
                  <a:lnTo>
                    <a:pt x="11101" y="78"/>
                  </a:lnTo>
                  <a:lnTo>
                    <a:pt x="10800" y="52"/>
                  </a:lnTo>
                  <a:lnTo>
                    <a:pt x="10444" y="52"/>
                  </a:lnTo>
                  <a:lnTo>
                    <a:pt x="10142" y="52"/>
                  </a:lnTo>
                  <a:lnTo>
                    <a:pt x="9840" y="78"/>
                  </a:lnTo>
                  <a:lnTo>
                    <a:pt x="9574" y="104"/>
                  </a:lnTo>
                  <a:lnTo>
                    <a:pt x="9325" y="157"/>
                  </a:lnTo>
                  <a:lnTo>
                    <a:pt x="9094" y="209"/>
                  </a:lnTo>
                  <a:lnTo>
                    <a:pt x="8846" y="262"/>
                  </a:lnTo>
                  <a:lnTo>
                    <a:pt x="8650" y="340"/>
                  </a:lnTo>
                  <a:lnTo>
                    <a:pt x="8437" y="432"/>
                  </a:lnTo>
                  <a:lnTo>
                    <a:pt x="8277" y="511"/>
                  </a:lnTo>
                  <a:lnTo>
                    <a:pt x="8100" y="616"/>
                  </a:lnTo>
                  <a:lnTo>
                    <a:pt x="7957" y="707"/>
                  </a:lnTo>
                  <a:lnTo>
                    <a:pt x="7833" y="838"/>
                  </a:lnTo>
                  <a:lnTo>
                    <a:pt x="7620" y="1061"/>
                  </a:lnTo>
                  <a:lnTo>
                    <a:pt x="7442" y="1336"/>
                  </a:lnTo>
                  <a:lnTo>
                    <a:pt x="7353" y="1599"/>
                  </a:lnTo>
                  <a:lnTo>
                    <a:pt x="7318" y="1900"/>
                  </a:lnTo>
                  <a:lnTo>
                    <a:pt x="7318" y="2175"/>
                  </a:lnTo>
                  <a:lnTo>
                    <a:pt x="7353" y="2450"/>
                  </a:lnTo>
                  <a:lnTo>
                    <a:pt x="7442" y="2726"/>
                  </a:lnTo>
                  <a:lnTo>
                    <a:pt x="7620" y="2975"/>
                  </a:lnTo>
                  <a:lnTo>
                    <a:pt x="7833" y="3198"/>
                  </a:lnTo>
                  <a:lnTo>
                    <a:pt x="8064" y="3433"/>
                  </a:lnTo>
                  <a:lnTo>
                    <a:pt x="8295" y="3630"/>
                  </a:lnTo>
                  <a:lnTo>
                    <a:pt x="8508" y="3853"/>
                  </a:lnTo>
                  <a:lnTo>
                    <a:pt x="8686" y="4089"/>
                  </a:lnTo>
                  <a:lnTo>
                    <a:pt x="8775" y="4312"/>
                  </a:lnTo>
                  <a:lnTo>
                    <a:pt x="8846" y="4561"/>
                  </a:lnTo>
                  <a:lnTo>
                    <a:pt x="8846" y="4810"/>
                  </a:lnTo>
                  <a:lnTo>
                    <a:pt x="8810" y="5059"/>
                  </a:lnTo>
                  <a:lnTo>
                    <a:pt x="8721" y="5295"/>
                  </a:lnTo>
                  <a:lnTo>
                    <a:pt x="8579" y="5544"/>
                  </a:lnTo>
                  <a:lnTo>
                    <a:pt x="8366" y="5766"/>
                  </a:lnTo>
                  <a:lnTo>
                    <a:pt x="8135" y="5976"/>
                  </a:lnTo>
                  <a:lnTo>
                    <a:pt x="7833" y="6199"/>
                  </a:lnTo>
                  <a:lnTo>
                    <a:pt x="7478" y="6369"/>
                  </a:lnTo>
                  <a:lnTo>
                    <a:pt x="7069" y="6527"/>
                  </a:lnTo>
                  <a:lnTo>
                    <a:pt x="6590" y="6671"/>
                  </a:lnTo>
                  <a:lnTo>
                    <a:pt x="6092" y="6802"/>
                  </a:lnTo>
                  <a:lnTo>
                    <a:pt x="5684" y="6802"/>
                  </a:lnTo>
                  <a:lnTo>
                    <a:pt x="5133" y="6802"/>
                  </a:lnTo>
                  <a:lnTo>
                    <a:pt x="4547" y="6802"/>
                  </a:lnTo>
                  <a:lnTo>
                    <a:pt x="3872" y="6802"/>
                  </a:lnTo>
                  <a:lnTo>
                    <a:pt x="3144" y="6802"/>
                  </a:lnTo>
                  <a:lnTo>
                    <a:pt x="2362" y="6802"/>
                  </a:lnTo>
                  <a:lnTo>
                    <a:pt x="1545" y="6802"/>
                  </a:lnTo>
                  <a:lnTo>
                    <a:pt x="692" y="6802"/>
                  </a:lnTo>
                  <a:lnTo>
                    <a:pt x="586" y="7234"/>
                  </a:lnTo>
                  <a:lnTo>
                    <a:pt x="461" y="7837"/>
                  </a:lnTo>
                  <a:lnTo>
                    <a:pt x="355" y="8493"/>
                  </a:lnTo>
                  <a:lnTo>
                    <a:pt x="248" y="9187"/>
                  </a:lnTo>
                  <a:lnTo>
                    <a:pt x="142" y="9869"/>
                  </a:lnTo>
                  <a:lnTo>
                    <a:pt x="106" y="10498"/>
                  </a:lnTo>
                  <a:lnTo>
                    <a:pt x="106" y="10983"/>
                  </a:lnTo>
                  <a:lnTo>
                    <a:pt x="106" y="11311"/>
                  </a:lnTo>
                  <a:lnTo>
                    <a:pt x="213" y="11481"/>
                  </a:lnTo>
                  <a:lnTo>
                    <a:pt x="319" y="11651"/>
                  </a:lnTo>
                  <a:lnTo>
                    <a:pt x="497" y="11783"/>
                  </a:lnTo>
                  <a:lnTo>
                    <a:pt x="692" y="11914"/>
                  </a:lnTo>
                  <a:lnTo>
                    <a:pt x="941" y="12032"/>
                  </a:lnTo>
                  <a:lnTo>
                    <a:pt x="1207" y="12110"/>
                  </a:lnTo>
                  <a:lnTo>
                    <a:pt x="1509" y="12189"/>
                  </a:lnTo>
                  <a:lnTo>
                    <a:pt x="1794" y="12241"/>
                  </a:lnTo>
                  <a:lnTo>
                    <a:pt x="2131" y="12267"/>
                  </a:lnTo>
                  <a:lnTo>
                    <a:pt x="2433" y="12281"/>
                  </a:lnTo>
                  <a:lnTo>
                    <a:pt x="2735" y="12267"/>
                  </a:lnTo>
                  <a:lnTo>
                    <a:pt x="3055" y="12241"/>
                  </a:lnTo>
                  <a:lnTo>
                    <a:pt x="3357" y="12189"/>
                  </a:lnTo>
                  <a:lnTo>
                    <a:pt x="3623" y="12084"/>
                  </a:lnTo>
                  <a:lnTo>
                    <a:pt x="3872" y="11979"/>
                  </a:lnTo>
                  <a:lnTo>
                    <a:pt x="4103" y="11861"/>
                  </a:lnTo>
                  <a:lnTo>
                    <a:pt x="4316" y="11704"/>
                  </a:lnTo>
                  <a:lnTo>
                    <a:pt x="4582" y="11612"/>
                  </a:lnTo>
                  <a:lnTo>
                    <a:pt x="4849" y="11533"/>
                  </a:lnTo>
                  <a:lnTo>
                    <a:pt x="5169" y="11507"/>
                  </a:lnTo>
                  <a:lnTo>
                    <a:pt x="5506" y="11481"/>
                  </a:lnTo>
                  <a:lnTo>
                    <a:pt x="5808" y="11507"/>
                  </a:lnTo>
                  <a:lnTo>
                    <a:pt x="6146" y="11560"/>
                  </a:lnTo>
                  <a:lnTo>
                    <a:pt x="6501" y="11651"/>
                  </a:lnTo>
                  <a:lnTo>
                    <a:pt x="6803" y="11783"/>
                  </a:lnTo>
                  <a:lnTo>
                    <a:pt x="7105" y="11940"/>
                  </a:lnTo>
                  <a:lnTo>
                    <a:pt x="7353" y="12110"/>
                  </a:lnTo>
                  <a:lnTo>
                    <a:pt x="7584" y="12333"/>
                  </a:lnTo>
                  <a:lnTo>
                    <a:pt x="7798" y="12595"/>
                  </a:lnTo>
                  <a:lnTo>
                    <a:pt x="7922" y="12870"/>
                  </a:lnTo>
                  <a:lnTo>
                    <a:pt x="8028" y="13198"/>
                  </a:lnTo>
                  <a:lnTo>
                    <a:pt x="8064" y="13526"/>
                  </a:lnTo>
                  <a:lnTo>
                    <a:pt x="8028" y="13775"/>
                  </a:lnTo>
                  <a:lnTo>
                    <a:pt x="7922" y="13998"/>
                  </a:lnTo>
                  <a:lnTo>
                    <a:pt x="7798" y="14220"/>
                  </a:lnTo>
                  <a:lnTo>
                    <a:pt x="7584" y="14404"/>
                  </a:lnTo>
                  <a:lnTo>
                    <a:pt x="7353" y="14574"/>
                  </a:lnTo>
                  <a:lnTo>
                    <a:pt x="7105" y="14732"/>
                  </a:lnTo>
                  <a:lnTo>
                    <a:pt x="6803" y="14850"/>
                  </a:lnTo>
                  <a:lnTo>
                    <a:pt x="6501" y="14954"/>
                  </a:lnTo>
                  <a:lnTo>
                    <a:pt x="6146" y="15033"/>
                  </a:lnTo>
                  <a:lnTo>
                    <a:pt x="5808" y="15085"/>
                  </a:lnTo>
                  <a:lnTo>
                    <a:pt x="5506" y="15085"/>
                  </a:lnTo>
                  <a:lnTo>
                    <a:pt x="5169" y="15059"/>
                  </a:lnTo>
                  <a:lnTo>
                    <a:pt x="4849" y="15007"/>
                  </a:lnTo>
                  <a:lnTo>
                    <a:pt x="4582" y="14902"/>
                  </a:lnTo>
                  <a:lnTo>
                    <a:pt x="4316" y="14784"/>
                  </a:lnTo>
                  <a:lnTo>
                    <a:pt x="4103" y="14600"/>
                  </a:lnTo>
                  <a:lnTo>
                    <a:pt x="3907" y="14430"/>
                  </a:lnTo>
                  <a:lnTo>
                    <a:pt x="3659" y="14299"/>
                  </a:lnTo>
                  <a:lnTo>
                    <a:pt x="3428" y="14194"/>
                  </a:lnTo>
                  <a:lnTo>
                    <a:pt x="3179" y="14129"/>
                  </a:lnTo>
                  <a:lnTo>
                    <a:pt x="2913" y="14102"/>
                  </a:lnTo>
                  <a:lnTo>
                    <a:pt x="2646" y="14102"/>
                  </a:lnTo>
                  <a:lnTo>
                    <a:pt x="2362" y="14129"/>
                  </a:lnTo>
                  <a:lnTo>
                    <a:pt x="2096" y="14168"/>
                  </a:lnTo>
                  <a:lnTo>
                    <a:pt x="1811" y="14273"/>
                  </a:lnTo>
                  <a:lnTo>
                    <a:pt x="1545" y="14378"/>
                  </a:lnTo>
                  <a:lnTo>
                    <a:pt x="1314" y="14496"/>
                  </a:lnTo>
                  <a:lnTo>
                    <a:pt x="1065" y="14653"/>
                  </a:lnTo>
                  <a:lnTo>
                    <a:pt x="870" y="14797"/>
                  </a:lnTo>
                  <a:lnTo>
                    <a:pt x="657" y="14981"/>
                  </a:lnTo>
                  <a:lnTo>
                    <a:pt x="497" y="15177"/>
                  </a:lnTo>
                  <a:lnTo>
                    <a:pt x="390" y="15413"/>
                  </a:lnTo>
                  <a:lnTo>
                    <a:pt x="284" y="15636"/>
                  </a:lnTo>
                  <a:lnTo>
                    <a:pt x="248" y="15911"/>
                  </a:lnTo>
                  <a:lnTo>
                    <a:pt x="284" y="16239"/>
                  </a:lnTo>
                  <a:lnTo>
                    <a:pt x="319" y="16566"/>
                  </a:lnTo>
                  <a:lnTo>
                    <a:pt x="497" y="17340"/>
                  </a:lnTo>
                  <a:lnTo>
                    <a:pt x="692" y="18152"/>
                  </a:lnTo>
                  <a:lnTo>
                    <a:pt x="799" y="18559"/>
                  </a:lnTo>
                  <a:lnTo>
                    <a:pt x="905" y="18978"/>
                  </a:lnTo>
                  <a:lnTo>
                    <a:pt x="959" y="19384"/>
                  </a:lnTo>
                  <a:lnTo>
                    <a:pt x="994" y="19791"/>
                  </a:lnTo>
                  <a:lnTo>
                    <a:pt x="994" y="20132"/>
                  </a:lnTo>
                  <a:lnTo>
                    <a:pt x="959" y="20485"/>
                  </a:lnTo>
                  <a:lnTo>
                    <a:pt x="941" y="20669"/>
                  </a:lnTo>
                  <a:lnTo>
                    <a:pt x="870" y="20813"/>
                  </a:lnTo>
                  <a:lnTo>
                    <a:pt x="799" y="20970"/>
                  </a:lnTo>
                  <a:lnTo>
                    <a:pt x="692" y="21088"/>
                  </a:lnTo>
                  <a:lnTo>
                    <a:pt x="1474" y="20997"/>
                  </a:lnTo>
                  <a:lnTo>
                    <a:pt x="2291" y="20866"/>
                  </a:lnTo>
                  <a:lnTo>
                    <a:pt x="3108" y="20787"/>
                  </a:lnTo>
                  <a:lnTo>
                    <a:pt x="3907" y="20721"/>
                  </a:lnTo>
                  <a:lnTo>
                    <a:pt x="4653" y="20695"/>
                  </a:lnTo>
                  <a:lnTo>
                    <a:pt x="5364" y="20695"/>
                  </a:lnTo>
                  <a:lnTo>
                    <a:pt x="5701" y="20721"/>
                  </a:lnTo>
                  <a:lnTo>
                    <a:pt x="6057" y="20761"/>
                  </a:lnTo>
                  <a:lnTo>
                    <a:pt x="6323" y="20813"/>
                  </a:lnTo>
                  <a:lnTo>
                    <a:pt x="6625" y="20892"/>
                  </a:lnTo>
                  <a:close/>
                </a:path>
              </a:pathLst>
            </a:custGeom>
            <a:solidFill>
              <a:srgbClr val="FFBE7D"/>
            </a:solidFill>
            <a:ln w="28575">
              <a:solidFill>
                <a:srgbClr val="0000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19" name="Text Box 8"/>
            <p:cNvSpPr txBox="1">
              <a:spLocks noChangeAspect="1" noChangeArrowheads="1"/>
            </p:cNvSpPr>
            <p:nvPr/>
          </p:nvSpPr>
          <p:spPr bwMode="auto">
            <a:xfrm>
              <a:off x="1312" y="1180"/>
              <a:ext cx="878" cy="2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12700" cap="sq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eaLnBrk="1" hangingPunct="1">
                <a:defRPr/>
              </a:pPr>
              <a:r>
                <a:rPr lang="fr-BE" sz="1600" b="1" dirty="0">
                  <a:solidFill>
                    <a:srgbClr val="0000FF"/>
                  </a:solidFill>
                  <a:latin typeface="Arial" charset="0"/>
                </a:rPr>
                <a:t>Government</a:t>
              </a:r>
              <a:endParaRPr lang="en-GB" sz="1600" b="1" dirty="0">
                <a:solidFill>
                  <a:srgbClr val="0000FF"/>
                </a:solidFill>
                <a:latin typeface="Arial" charset="0"/>
              </a:endParaRPr>
            </a:p>
          </p:txBody>
        </p:sp>
      </p:grpSp>
      <p:grpSp>
        <p:nvGrpSpPr>
          <p:cNvPr id="20" name="Group 9"/>
          <p:cNvGrpSpPr>
            <a:grpSpLocks/>
          </p:cNvGrpSpPr>
          <p:nvPr/>
        </p:nvGrpSpPr>
        <p:grpSpPr bwMode="auto">
          <a:xfrm>
            <a:off x="3397077" y="3122885"/>
            <a:ext cx="2055813" cy="1198562"/>
            <a:chOff x="353" y="1110"/>
            <a:chExt cx="1295" cy="755"/>
          </a:xfrm>
        </p:grpSpPr>
        <p:sp>
          <p:nvSpPr>
            <p:cNvPr id="21" name="Puzzle1"/>
            <p:cNvSpPr>
              <a:spLocks noChangeAspect="1" noEditPoints="1" noChangeArrowheads="1"/>
            </p:cNvSpPr>
            <p:nvPr/>
          </p:nvSpPr>
          <p:spPr bwMode="auto">
            <a:xfrm>
              <a:off x="353" y="1110"/>
              <a:ext cx="1295" cy="755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w 21600"/>
                <a:gd name="T9" fmla="*/ 0 h 21600"/>
                <a:gd name="T10" fmla="*/ 0 w 21600"/>
                <a:gd name="T11" fmla="*/ 0 h 21600"/>
                <a:gd name="T12" fmla="*/ 0 w 21600"/>
                <a:gd name="T13" fmla="*/ 0 h 21600"/>
                <a:gd name="T14" fmla="*/ 0 w 21600"/>
                <a:gd name="T15" fmla="*/ 0 h 2160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6088 w 21600"/>
                <a:gd name="T25" fmla="*/ 2575 h 21600"/>
                <a:gd name="T26" fmla="*/ 16129 w 21600"/>
                <a:gd name="T27" fmla="*/ 19540 h 21600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1600" h="21600">
                  <a:moveTo>
                    <a:pt x="9360" y="20836"/>
                  </a:moveTo>
                  <a:lnTo>
                    <a:pt x="9528" y="20836"/>
                  </a:lnTo>
                  <a:lnTo>
                    <a:pt x="9686" y="20762"/>
                  </a:lnTo>
                  <a:lnTo>
                    <a:pt x="9810" y="20687"/>
                  </a:lnTo>
                  <a:lnTo>
                    <a:pt x="9922" y="20575"/>
                  </a:lnTo>
                  <a:lnTo>
                    <a:pt x="10012" y="20426"/>
                  </a:lnTo>
                  <a:lnTo>
                    <a:pt x="10068" y="20296"/>
                  </a:lnTo>
                  <a:lnTo>
                    <a:pt x="10113" y="20110"/>
                  </a:lnTo>
                  <a:lnTo>
                    <a:pt x="10136" y="19905"/>
                  </a:lnTo>
                  <a:lnTo>
                    <a:pt x="10136" y="19682"/>
                  </a:lnTo>
                  <a:lnTo>
                    <a:pt x="10113" y="19440"/>
                  </a:lnTo>
                  <a:lnTo>
                    <a:pt x="10068" y="19142"/>
                  </a:lnTo>
                  <a:lnTo>
                    <a:pt x="10012" y="18900"/>
                  </a:lnTo>
                  <a:lnTo>
                    <a:pt x="9900" y="18620"/>
                  </a:lnTo>
                  <a:lnTo>
                    <a:pt x="9787" y="18285"/>
                  </a:lnTo>
                  <a:lnTo>
                    <a:pt x="9641" y="17968"/>
                  </a:lnTo>
                  <a:lnTo>
                    <a:pt x="9472" y="17652"/>
                  </a:lnTo>
                  <a:lnTo>
                    <a:pt x="9382" y="17466"/>
                  </a:lnTo>
                  <a:lnTo>
                    <a:pt x="9315" y="17298"/>
                  </a:lnTo>
                  <a:lnTo>
                    <a:pt x="9258" y="17112"/>
                  </a:lnTo>
                  <a:lnTo>
                    <a:pt x="9191" y="16926"/>
                  </a:lnTo>
                  <a:lnTo>
                    <a:pt x="9123" y="16535"/>
                  </a:lnTo>
                  <a:lnTo>
                    <a:pt x="9101" y="16144"/>
                  </a:lnTo>
                  <a:lnTo>
                    <a:pt x="9101" y="15753"/>
                  </a:lnTo>
                  <a:lnTo>
                    <a:pt x="9168" y="15362"/>
                  </a:lnTo>
                  <a:lnTo>
                    <a:pt x="9236" y="14971"/>
                  </a:lnTo>
                  <a:lnTo>
                    <a:pt x="9360" y="14580"/>
                  </a:lnTo>
                  <a:lnTo>
                    <a:pt x="9495" y="14244"/>
                  </a:lnTo>
                  <a:lnTo>
                    <a:pt x="9663" y="13891"/>
                  </a:lnTo>
                  <a:lnTo>
                    <a:pt x="9855" y="13611"/>
                  </a:lnTo>
                  <a:lnTo>
                    <a:pt x="10068" y="13351"/>
                  </a:lnTo>
                  <a:lnTo>
                    <a:pt x="10293" y="13146"/>
                  </a:lnTo>
                  <a:lnTo>
                    <a:pt x="10552" y="12997"/>
                  </a:lnTo>
                  <a:lnTo>
                    <a:pt x="10811" y="12885"/>
                  </a:lnTo>
                  <a:lnTo>
                    <a:pt x="11069" y="12866"/>
                  </a:lnTo>
                  <a:lnTo>
                    <a:pt x="11351" y="12885"/>
                  </a:lnTo>
                  <a:lnTo>
                    <a:pt x="11610" y="12997"/>
                  </a:lnTo>
                  <a:lnTo>
                    <a:pt x="11846" y="13183"/>
                  </a:lnTo>
                  <a:lnTo>
                    <a:pt x="12060" y="13388"/>
                  </a:lnTo>
                  <a:lnTo>
                    <a:pt x="12251" y="13648"/>
                  </a:lnTo>
                  <a:lnTo>
                    <a:pt x="12419" y="13928"/>
                  </a:lnTo>
                  <a:lnTo>
                    <a:pt x="12555" y="14244"/>
                  </a:lnTo>
                  <a:lnTo>
                    <a:pt x="12690" y="14617"/>
                  </a:lnTo>
                  <a:lnTo>
                    <a:pt x="12768" y="15008"/>
                  </a:lnTo>
                  <a:lnTo>
                    <a:pt x="12836" y="15399"/>
                  </a:lnTo>
                  <a:lnTo>
                    <a:pt x="12858" y="15753"/>
                  </a:lnTo>
                  <a:lnTo>
                    <a:pt x="12858" y="16144"/>
                  </a:lnTo>
                  <a:lnTo>
                    <a:pt x="12813" y="16535"/>
                  </a:lnTo>
                  <a:lnTo>
                    <a:pt x="12746" y="16888"/>
                  </a:lnTo>
                  <a:lnTo>
                    <a:pt x="12667" y="17224"/>
                  </a:lnTo>
                  <a:lnTo>
                    <a:pt x="12510" y="17503"/>
                  </a:lnTo>
                  <a:lnTo>
                    <a:pt x="12228" y="18043"/>
                  </a:lnTo>
                  <a:lnTo>
                    <a:pt x="11970" y="18546"/>
                  </a:lnTo>
                  <a:lnTo>
                    <a:pt x="11868" y="18751"/>
                  </a:lnTo>
                  <a:lnTo>
                    <a:pt x="11778" y="18974"/>
                  </a:lnTo>
                  <a:lnTo>
                    <a:pt x="11711" y="19179"/>
                  </a:lnTo>
                  <a:lnTo>
                    <a:pt x="11666" y="19365"/>
                  </a:lnTo>
                  <a:lnTo>
                    <a:pt x="11632" y="19570"/>
                  </a:lnTo>
                  <a:lnTo>
                    <a:pt x="11632" y="19756"/>
                  </a:lnTo>
                  <a:lnTo>
                    <a:pt x="11632" y="19942"/>
                  </a:lnTo>
                  <a:lnTo>
                    <a:pt x="11643" y="20110"/>
                  </a:lnTo>
                  <a:lnTo>
                    <a:pt x="11711" y="20296"/>
                  </a:lnTo>
                  <a:lnTo>
                    <a:pt x="11801" y="20464"/>
                  </a:lnTo>
                  <a:lnTo>
                    <a:pt x="11891" y="20650"/>
                  </a:lnTo>
                  <a:lnTo>
                    <a:pt x="12037" y="20836"/>
                  </a:lnTo>
                  <a:lnTo>
                    <a:pt x="12206" y="21004"/>
                  </a:lnTo>
                  <a:lnTo>
                    <a:pt x="12419" y="21190"/>
                  </a:lnTo>
                  <a:lnTo>
                    <a:pt x="12667" y="21320"/>
                  </a:lnTo>
                  <a:lnTo>
                    <a:pt x="12960" y="21432"/>
                  </a:lnTo>
                  <a:lnTo>
                    <a:pt x="13286" y="21544"/>
                  </a:lnTo>
                  <a:lnTo>
                    <a:pt x="13612" y="21655"/>
                  </a:lnTo>
                  <a:lnTo>
                    <a:pt x="13983" y="21693"/>
                  </a:lnTo>
                  <a:lnTo>
                    <a:pt x="14343" y="21730"/>
                  </a:lnTo>
                  <a:lnTo>
                    <a:pt x="14715" y="21730"/>
                  </a:lnTo>
                  <a:lnTo>
                    <a:pt x="15075" y="21730"/>
                  </a:lnTo>
                  <a:lnTo>
                    <a:pt x="15446" y="21655"/>
                  </a:lnTo>
                  <a:lnTo>
                    <a:pt x="15794" y="21581"/>
                  </a:lnTo>
                  <a:lnTo>
                    <a:pt x="16132" y="21432"/>
                  </a:lnTo>
                  <a:lnTo>
                    <a:pt x="16458" y="21302"/>
                  </a:lnTo>
                  <a:lnTo>
                    <a:pt x="16740" y="21078"/>
                  </a:lnTo>
                  <a:lnTo>
                    <a:pt x="16976" y="20836"/>
                  </a:lnTo>
                  <a:lnTo>
                    <a:pt x="17043" y="20650"/>
                  </a:lnTo>
                  <a:lnTo>
                    <a:pt x="17088" y="20426"/>
                  </a:lnTo>
                  <a:lnTo>
                    <a:pt x="17133" y="20222"/>
                  </a:lnTo>
                  <a:lnTo>
                    <a:pt x="17156" y="19980"/>
                  </a:lnTo>
                  <a:lnTo>
                    <a:pt x="17167" y="19477"/>
                  </a:lnTo>
                  <a:lnTo>
                    <a:pt x="17167" y="18974"/>
                  </a:lnTo>
                  <a:lnTo>
                    <a:pt x="17156" y="18397"/>
                  </a:lnTo>
                  <a:lnTo>
                    <a:pt x="17111" y="17820"/>
                  </a:lnTo>
                  <a:lnTo>
                    <a:pt x="17066" y="17261"/>
                  </a:lnTo>
                  <a:lnTo>
                    <a:pt x="16998" y="16646"/>
                  </a:lnTo>
                  <a:lnTo>
                    <a:pt x="16852" y="15511"/>
                  </a:lnTo>
                  <a:lnTo>
                    <a:pt x="16740" y="14393"/>
                  </a:lnTo>
                  <a:lnTo>
                    <a:pt x="16717" y="13928"/>
                  </a:lnTo>
                  <a:lnTo>
                    <a:pt x="16695" y="13462"/>
                  </a:lnTo>
                  <a:lnTo>
                    <a:pt x="16717" y="13071"/>
                  </a:lnTo>
                  <a:lnTo>
                    <a:pt x="16785" y="12755"/>
                  </a:lnTo>
                  <a:lnTo>
                    <a:pt x="16852" y="12419"/>
                  </a:lnTo>
                  <a:lnTo>
                    <a:pt x="16953" y="12140"/>
                  </a:lnTo>
                  <a:lnTo>
                    <a:pt x="17088" y="11898"/>
                  </a:lnTo>
                  <a:lnTo>
                    <a:pt x="17212" y="11675"/>
                  </a:lnTo>
                  <a:lnTo>
                    <a:pt x="17370" y="11470"/>
                  </a:lnTo>
                  <a:lnTo>
                    <a:pt x="17516" y="11284"/>
                  </a:lnTo>
                  <a:lnTo>
                    <a:pt x="17696" y="11135"/>
                  </a:lnTo>
                  <a:lnTo>
                    <a:pt x="17865" y="11042"/>
                  </a:lnTo>
                  <a:lnTo>
                    <a:pt x="18033" y="10930"/>
                  </a:lnTo>
                  <a:lnTo>
                    <a:pt x="18213" y="10893"/>
                  </a:lnTo>
                  <a:lnTo>
                    <a:pt x="18382" y="10893"/>
                  </a:lnTo>
                  <a:lnTo>
                    <a:pt x="18551" y="10967"/>
                  </a:lnTo>
                  <a:lnTo>
                    <a:pt x="18708" y="11042"/>
                  </a:lnTo>
                  <a:lnTo>
                    <a:pt x="18855" y="11172"/>
                  </a:lnTo>
                  <a:lnTo>
                    <a:pt x="19012" y="11358"/>
                  </a:lnTo>
                  <a:lnTo>
                    <a:pt x="19136" y="11600"/>
                  </a:lnTo>
                  <a:lnTo>
                    <a:pt x="19271" y="11861"/>
                  </a:lnTo>
                  <a:lnTo>
                    <a:pt x="19440" y="12028"/>
                  </a:lnTo>
                  <a:lnTo>
                    <a:pt x="19608" y="12177"/>
                  </a:lnTo>
                  <a:lnTo>
                    <a:pt x="19822" y="12289"/>
                  </a:lnTo>
                  <a:lnTo>
                    <a:pt x="20025" y="12289"/>
                  </a:lnTo>
                  <a:lnTo>
                    <a:pt x="20238" y="12289"/>
                  </a:lnTo>
                  <a:lnTo>
                    <a:pt x="20452" y="12215"/>
                  </a:lnTo>
                  <a:lnTo>
                    <a:pt x="20643" y="12103"/>
                  </a:lnTo>
                  <a:lnTo>
                    <a:pt x="20846" y="11973"/>
                  </a:lnTo>
                  <a:lnTo>
                    <a:pt x="21037" y="11786"/>
                  </a:lnTo>
                  <a:lnTo>
                    <a:pt x="21206" y="11563"/>
                  </a:lnTo>
                  <a:lnTo>
                    <a:pt x="21363" y="11321"/>
                  </a:lnTo>
                  <a:lnTo>
                    <a:pt x="21465" y="11079"/>
                  </a:lnTo>
                  <a:lnTo>
                    <a:pt x="21577" y="10744"/>
                  </a:lnTo>
                  <a:lnTo>
                    <a:pt x="21622" y="10427"/>
                  </a:lnTo>
                  <a:lnTo>
                    <a:pt x="21645" y="10111"/>
                  </a:lnTo>
                  <a:lnTo>
                    <a:pt x="21622" y="9608"/>
                  </a:lnTo>
                  <a:lnTo>
                    <a:pt x="21577" y="9142"/>
                  </a:lnTo>
                  <a:lnTo>
                    <a:pt x="21465" y="8751"/>
                  </a:lnTo>
                  <a:lnTo>
                    <a:pt x="21363" y="8397"/>
                  </a:lnTo>
                  <a:lnTo>
                    <a:pt x="21206" y="8062"/>
                  </a:lnTo>
                  <a:lnTo>
                    <a:pt x="21037" y="7820"/>
                  </a:lnTo>
                  <a:lnTo>
                    <a:pt x="20846" y="7597"/>
                  </a:lnTo>
                  <a:lnTo>
                    <a:pt x="20643" y="7429"/>
                  </a:lnTo>
                  <a:lnTo>
                    <a:pt x="20452" y="7317"/>
                  </a:lnTo>
                  <a:lnTo>
                    <a:pt x="20238" y="7206"/>
                  </a:lnTo>
                  <a:lnTo>
                    <a:pt x="20025" y="7168"/>
                  </a:lnTo>
                  <a:lnTo>
                    <a:pt x="19822" y="7206"/>
                  </a:lnTo>
                  <a:lnTo>
                    <a:pt x="19608" y="7243"/>
                  </a:lnTo>
                  <a:lnTo>
                    <a:pt x="19440" y="7355"/>
                  </a:lnTo>
                  <a:lnTo>
                    <a:pt x="19271" y="7504"/>
                  </a:lnTo>
                  <a:lnTo>
                    <a:pt x="19136" y="7708"/>
                  </a:lnTo>
                  <a:lnTo>
                    <a:pt x="19012" y="7895"/>
                  </a:lnTo>
                  <a:lnTo>
                    <a:pt x="18832" y="8025"/>
                  </a:lnTo>
                  <a:lnTo>
                    <a:pt x="18663" y="8174"/>
                  </a:lnTo>
                  <a:lnTo>
                    <a:pt x="18472" y="8248"/>
                  </a:lnTo>
                  <a:lnTo>
                    <a:pt x="18270" y="8286"/>
                  </a:lnTo>
                  <a:lnTo>
                    <a:pt x="18078" y="8323"/>
                  </a:lnTo>
                  <a:lnTo>
                    <a:pt x="17887" y="8323"/>
                  </a:lnTo>
                  <a:lnTo>
                    <a:pt x="17696" y="8248"/>
                  </a:lnTo>
                  <a:lnTo>
                    <a:pt x="17493" y="8174"/>
                  </a:lnTo>
                  <a:lnTo>
                    <a:pt x="17302" y="8062"/>
                  </a:lnTo>
                  <a:lnTo>
                    <a:pt x="17133" y="7969"/>
                  </a:lnTo>
                  <a:lnTo>
                    <a:pt x="16976" y="7783"/>
                  </a:lnTo>
                  <a:lnTo>
                    <a:pt x="16852" y="7597"/>
                  </a:lnTo>
                  <a:lnTo>
                    <a:pt x="16740" y="7429"/>
                  </a:lnTo>
                  <a:lnTo>
                    <a:pt x="16672" y="7168"/>
                  </a:lnTo>
                  <a:lnTo>
                    <a:pt x="16638" y="6926"/>
                  </a:lnTo>
                  <a:lnTo>
                    <a:pt x="16616" y="6498"/>
                  </a:lnTo>
                  <a:lnTo>
                    <a:pt x="16616" y="5772"/>
                  </a:lnTo>
                  <a:lnTo>
                    <a:pt x="16650" y="4915"/>
                  </a:lnTo>
                  <a:lnTo>
                    <a:pt x="16695" y="3928"/>
                  </a:lnTo>
                  <a:lnTo>
                    <a:pt x="16762" y="2960"/>
                  </a:lnTo>
                  <a:lnTo>
                    <a:pt x="16830" y="1992"/>
                  </a:lnTo>
                  <a:lnTo>
                    <a:pt x="16908" y="1173"/>
                  </a:lnTo>
                  <a:lnTo>
                    <a:pt x="16976" y="521"/>
                  </a:lnTo>
                  <a:lnTo>
                    <a:pt x="16953" y="521"/>
                  </a:lnTo>
                  <a:lnTo>
                    <a:pt x="16931" y="521"/>
                  </a:lnTo>
                  <a:lnTo>
                    <a:pt x="16267" y="484"/>
                  </a:lnTo>
                  <a:lnTo>
                    <a:pt x="15637" y="428"/>
                  </a:lnTo>
                  <a:lnTo>
                    <a:pt x="15063" y="353"/>
                  </a:lnTo>
                  <a:lnTo>
                    <a:pt x="14523" y="279"/>
                  </a:lnTo>
                  <a:lnTo>
                    <a:pt x="14040" y="167"/>
                  </a:lnTo>
                  <a:lnTo>
                    <a:pt x="13635" y="93"/>
                  </a:lnTo>
                  <a:lnTo>
                    <a:pt x="13331" y="18"/>
                  </a:lnTo>
                  <a:lnTo>
                    <a:pt x="13117" y="18"/>
                  </a:lnTo>
                  <a:lnTo>
                    <a:pt x="12982" y="18"/>
                  </a:lnTo>
                  <a:lnTo>
                    <a:pt x="12858" y="130"/>
                  </a:lnTo>
                  <a:lnTo>
                    <a:pt x="12723" y="279"/>
                  </a:lnTo>
                  <a:lnTo>
                    <a:pt x="12622" y="446"/>
                  </a:lnTo>
                  <a:lnTo>
                    <a:pt x="12510" y="670"/>
                  </a:lnTo>
                  <a:lnTo>
                    <a:pt x="12419" y="912"/>
                  </a:lnTo>
                  <a:lnTo>
                    <a:pt x="12363" y="1210"/>
                  </a:lnTo>
                  <a:lnTo>
                    <a:pt x="12318" y="1526"/>
                  </a:lnTo>
                  <a:lnTo>
                    <a:pt x="12273" y="1843"/>
                  </a:lnTo>
                  <a:lnTo>
                    <a:pt x="12251" y="2215"/>
                  </a:lnTo>
                  <a:lnTo>
                    <a:pt x="12273" y="2532"/>
                  </a:lnTo>
                  <a:lnTo>
                    <a:pt x="12318" y="2886"/>
                  </a:lnTo>
                  <a:lnTo>
                    <a:pt x="12386" y="3240"/>
                  </a:lnTo>
                  <a:lnTo>
                    <a:pt x="12464" y="3556"/>
                  </a:lnTo>
                  <a:lnTo>
                    <a:pt x="12577" y="3891"/>
                  </a:lnTo>
                  <a:lnTo>
                    <a:pt x="12746" y="4171"/>
                  </a:lnTo>
                  <a:lnTo>
                    <a:pt x="12926" y="4487"/>
                  </a:lnTo>
                  <a:lnTo>
                    <a:pt x="13050" y="4860"/>
                  </a:lnTo>
                  <a:lnTo>
                    <a:pt x="13162" y="5251"/>
                  </a:lnTo>
                  <a:lnTo>
                    <a:pt x="13218" y="5604"/>
                  </a:lnTo>
                  <a:lnTo>
                    <a:pt x="13263" y="5995"/>
                  </a:lnTo>
                  <a:lnTo>
                    <a:pt x="13241" y="6386"/>
                  </a:lnTo>
                  <a:lnTo>
                    <a:pt x="13218" y="6740"/>
                  </a:lnTo>
                  <a:lnTo>
                    <a:pt x="13139" y="7094"/>
                  </a:lnTo>
                  <a:lnTo>
                    <a:pt x="13050" y="7429"/>
                  </a:lnTo>
                  <a:lnTo>
                    <a:pt x="12903" y="7746"/>
                  </a:lnTo>
                  <a:lnTo>
                    <a:pt x="12723" y="8025"/>
                  </a:lnTo>
                  <a:lnTo>
                    <a:pt x="12532" y="8286"/>
                  </a:lnTo>
                  <a:lnTo>
                    <a:pt x="12318" y="8491"/>
                  </a:lnTo>
                  <a:lnTo>
                    <a:pt x="12060" y="8677"/>
                  </a:lnTo>
                  <a:lnTo>
                    <a:pt x="11756" y="8788"/>
                  </a:lnTo>
                  <a:lnTo>
                    <a:pt x="11452" y="8826"/>
                  </a:lnTo>
                  <a:lnTo>
                    <a:pt x="11283" y="8826"/>
                  </a:lnTo>
                  <a:lnTo>
                    <a:pt x="11126" y="8826"/>
                  </a:lnTo>
                  <a:lnTo>
                    <a:pt x="11002" y="8788"/>
                  </a:lnTo>
                  <a:lnTo>
                    <a:pt x="10845" y="8714"/>
                  </a:lnTo>
                  <a:lnTo>
                    <a:pt x="10721" y="8640"/>
                  </a:lnTo>
                  <a:lnTo>
                    <a:pt x="10608" y="8565"/>
                  </a:lnTo>
                  <a:lnTo>
                    <a:pt x="10485" y="8453"/>
                  </a:lnTo>
                  <a:lnTo>
                    <a:pt x="10372" y="8323"/>
                  </a:lnTo>
                  <a:lnTo>
                    <a:pt x="10181" y="8062"/>
                  </a:lnTo>
                  <a:lnTo>
                    <a:pt x="10035" y="7746"/>
                  </a:lnTo>
                  <a:lnTo>
                    <a:pt x="9900" y="7392"/>
                  </a:lnTo>
                  <a:lnTo>
                    <a:pt x="9787" y="7001"/>
                  </a:lnTo>
                  <a:lnTo>
                    <a:pt x="9731" y="6610"/>
                  </a:lnTo>
                  <a:lnTo>
                    <a:pt x="9686" y="6219"/>
                  </a:lnTo>
                  <a:lnTo>
                    <a:pt x="9663" y="5772"/>
                  </a:lnTo>
                  <a:lnTo>
                    <a:pt x="9686" y="5381"/>
                  </a:lnTo>
                  <a:lnTo>
                    <a:pt x="9753" y="4990"/>
                  </a:lnTo>
                  <a:lnTo>
                    <a:pt x="9832" y="4636"/>
                  </a:lnTo>
                  <a:lnTo>
                    <a:pt x="9945" y="4320"/>
                  </a:lnTo>
                  <a:lnTo>
                    <a:pt x="10068" y="4022"/>
                  </a:lnTo>
                  <a:lnTo>
                    <a:pt x="10203" y="3817"/>
                  </a:lnTo>
                  <a:lnTo>
                    <a:pt x="10316" y="3593"/>
                  </a:lnTo>
                  <a:lnTo>
                    <a:pt x="10395" y="3351"/>
                  </a:lnTo>
                  <a:lnTo>
                    <a:pt x="10462" y="3109"/>
                  </a:lnTo>
                  <a:lnTo>
                    <a:pt x="10507" y="2848"/>
                  </a:lnTo>
                  <a:lnTo>
                    <a:pt x="10530" y="2606"/>
                  </a:lnTo>
                  <a:lnTo>
                    <a:pt x="10507" y="2346"/>
                  </a:lnTo>
                  <a:lnTo>
                    <a:pt x="10462" y="2141"/>
                  </a:lnTo>
                  <a:lnTo>
                    <a:pt x="10395" y="1880"/>
                  </a:lnTo>
                  <a:lnTo>
                    <a:pt x="10293" y="1638"/>
                  </a:lnTo>
                  <a:lnTo>
                    <a:pt x="10158" y="1415"/>
                  </a:lnTo>
                  <a:lnTo>
                    <a:pt x="9967" y="1210"/>
                  </a:lnTo>
                  <a:lnTo>
                    <a:pt x="9753" y="986"/>
                  </a:lnTo>
                  <a:lnTo>
                    <a:pt x="9495" y="819"/>
                  </a:lnTo>
                  <a:lnTo>
                    <a:pt x="9191" y="670"/>
                  </a:lnTo>
                  <a:lnTo>
                    <a:pt x="8842" y="521"/>
                  </a:lnTo>
                  <a:lnTo>
                    <a:pt x="8471" y="446"/>
                  </a:lnTo>
                  <a:lnTo>
                    <a:pt x="7998" y="428"/>
                  </a:lnTo>
                  <a:lnTo>
                    <a:pt x="7413" y="428"/>
                  </a:lnTo>
                  <a:lnTo>
                    <a:pt x="6817" y="446"/>
                  </a:lnTo>
                  <a:lnTo>
                    <a:pt x="6187" y="521"/>
                  </a:lnTo>
                  <a:lnTo>
                    <a:pt x="5602" y="633"/>
                  </a:lnTo>
                  <a:lnTo>
                    <a:pt x="5107" y="744"/>
                  </a:lnTo>
                  <a:lnTo>
                    <a:pt x="4725" y="856"/>
                  </a:lnTo>
                  <a:lnTo>
                    <a:pt x="4848" y="1564"/>
                  </a:lnTo>
                  <a:lnTo>
                    <a:pt x="5028" y="2495"/>
                  </a:lnTo>
                  <a:lnTo>
                    <a:pt x="5175" y="3556"/>
                  </a:lnTo>
                  <a:lnTo>
                    <a:pt x="5298" y="4673"/>
                  </a:lnTo>
                  <a:lnTo>
                    <a:pt x="5343" y="5213"/>
                  </a:lnTo>
                  <a:lnTo>
                    <a:pt x="5388" y="5753"/>
                  </a:lnTo>
                  <a:lnTo>
                    <a:pt x="5411" y="6275"/>
                  </a:lnTo>
                  <a:lnTo>
                    <a:pt x="5411" y="6740"/>
                  </a:lnTo>
                  <a:lnTo>
                    <a:pt x="5366" y="7168"/>
                  </a:lnTo>
                  <a:lnTo>
                    <a:pt x="5321" y="7541"/>
                  </a:lnTo>
                  <a:lnTo>
                    <a:pt x="5287" y="7708"/>
                  </a:lnTo>
                  <a:lnTo>
                    <a:pt x="5242" y="7857"/>
                  </a:lnTo>
                  <a:lnTo>
                    <a:pt x="5197" y="7969"/>
                  </a:lnTo>
                  <a:lnTo>
                    <a:pt x="5130" y="8062"/>
                  </a:lnTo>
                  <a:lnTo>
                    <a:pt x="5006" y="8248"/>
                  </a:lnTo>
                  <a:lnTo>
                    <a:pt x="4848" y="8397"/>
                  </a:lnTo>
                  <a:lnTo>
                    <a:pt x="4725" y="8528"/>
                  </a:lnTo>
                  <a:lnTo>
                    <a:pt x="4567" y="8640"/>
                  </a:lnTo>
                  <a:lnTo>
                    <a:pt x="4421" y="8714"/>
                  </a:lnTo>
                  <a:lnTo>
                    <a:pt x="4263" y="8751"/>
                  </a:lnTo>
                  <a:lnTo>
                    <a:pt x="4095" y="8788"/>
                  </a:lnTo>
                  <a:lnTo>
                    <a:pt x="3948" y="8788"/>
                  </a:lnTo>
                  <a:lnTo>
                    <a:pt x="3791" y="8751"/>
                  </a:lnTo>
                  <a:lnTo>
                    <a:pt x="3667" y="8714"/>
                  </a:lnTo>
                  <a:lnTo>
                    <a:pt x="3510" y="8677"/>
                  </a:lnTo>
                  <a:lnTo>
                    <a:pt x="3386" y="8602"/>
                  </a:lnTo>
                  <a:lnTo>
                    <a:pt x="3251" y="8491"/>
                  </a:lnTo>
                  <a:lnTo>
                    <a:pt x="3127" y="8360"/>
                  </a:lnTo>
                  <a:lnTo>
                    <a:pt x="3015" y="8248"/>
                  </a:lnTo>
                  <a:lnTo>
                    <a:pt x="2925" y="8062"/>
                  </a:lnTo>
                  <a:lnTo>
                    <a:pt x="2778" y="7857"/>
                  </a:lnTo>
                  <a:lnTo>
                    <a:pt x="2610" y="7671"/>
                  </a:lnTo>
                  <a:lnTo>
                    <a:pt x="2407" y="7541"/>
                  </a:lnTo>
                  <a:lnTo>
                    <a:pt x="2171" y="7466"/>
                  </a:lnTo>
                  <a:lnTo>
                    <a:pt x="1957" y="7429"/>
                  </a:lnTo>
                  <a:lnTo>
                    <a:pt x="1698" y="7429"/>
                  </a:lnTo>
                  <a:lnTo>
                    <a:pt x="1462" y="7466"/>
                  </a:lnTo>
                  <a:lnTo>
                    <a:pt x="1226" y="7559"/>
                  </a:lnTo>
                  <a:lnTo>
                    <a:pt x="989" y="7708"/>
                  </a:lnTo>
                  <a:lnTo>
                    <a:pt x="776" y="7932"/>
                  </a:lnTo>
                  <a:lnTo>
                    <a:pt x="551" y="8211"/>
                  </a:lnTo>
                  <a:lnTo>
                    <a:pt x="382" y="8528"/>
                  </a:lnTo>
                  <a:lnTo>
                    <a:pt x="315" y="8714"/>
                  </a:lnTo>
                  <a:lnTo>
                    <a:pt x="236" y="8919"/>
                  </a:lnTo>
                  <a:lnTo>
                    <a:pt x="191" y="9142"/>
                  </a:lnTo>
                  <a:lnTo>
                    <a:pt x="123" y="9347"/>
                  </a:lnTo>
                  <a:lnTo>
                    <a:pt x="78" y="9608"/>
                  </a:lnTo>
                  <a:lnTo>
                    <a:pt x="56" y="9887"/>
                  </a:lnTo>
                  <a:lnTo>
                    <a:pt x="33" y="10185"/>
                  </a:lnTo>
                  <a:lnTo>
                    <a:pt x="33" y="10464"/>
                  </a:lnTo>
                  <a:lnTo>
                    <a:pt x="33" y="10706"/>
                  </a:lnTo>
                  <a:lnTo>
                    <a:pt x="56" y="10967"/>
                  </a:lnTo>
                  <a:lnTo>
                    <a:pt x="78" y="11172"/>
                  </a:lnTo>
                  <a:lnTo>
                    <a:pt x="123" y="11395"/>
                  </a:lnTo>
                  <a:lnTo>
                    <a:pt x="168" y="11600"/>
                  </a:lnTo>
                  <a:lnTo>
                    <a:pt x="236" y="11786"/>
                  </a:lnTo>
                  <a:lnTo>
                    <a:pt x="292" y="11973"/>
                  </a:lnTo>
                  <a:lnTo>
                    <a:pt x="382" y="12140"/>
                  </a:lnTo>
                  <a:lnTo>
                    <a:pt x="540" y="12419"/>
                  </a:lnTo>
                  <a:lnTo>
                    <a:pt x="731" y="12680"/>
                  </a:lnTo>
                  <a:lnTo>
                    <a:pt x="944" y="12866"/>
                  </a:lnTo>
                  <a:lnTo>
                    <a:pt x="1158" y="12997"/>
                  </a:lnTo>
                  <a:lnTo>
                    <a:pt x="1395" y="13108"/>
                  </a:lnTo>
                  <a:lnTo>
                    <a:pt x="1608" y="13183"/>
                  </a:lnTo>
                  <a:lnTo>
                    <a:pt x="1856" y="13183"/>
                  </a:lnTo>
                  <a:lnTo>
                    <a:pt x="2070" y="13146"/>
                  </a:lnTo>
                  <a:lnTo>
                    <a:pt x="2261" y="13071"/>
                  </a:lnTo>
                  <a:lnTo>
                    <a:pt x="2430" y="12960"/>
                  </a:lnTo>
                  <a:lnTo>
                    <a:pt x="2587" y="12792"/>
                  </a:lnTo>
                  <a:lnTo>
                    <a:pt x="2688" y="12606"/>
                  </a:lnTo>
                  <a:lnTo>
                    <a:pt x="2801" y="12419"/>
                  </a:lnTo>
                  <a:lnTo>
                    <a:pt x="2925" y="12289"/>
                  </a:lnTo>
                  <a:lnTo>
                    <a:pt x="3082" y="12177"/>
                  </a:lnTo>
                  <a:lnTo>
                    <a:pt x="3228" y="12103"/>
                  </a:lnTo>
                  <a:lnTo>
                    <a:pt x="3408" y="12103"/>
                  </a:lnTo>
                  <a:lnTo>
                    <a:pt x="3577" y="12103"/>
                  </a:lnTo>
                  <a:lnTo>
                    <a:pt x="3723" y="12177"/>
                  </a:lnTo>
                  <a:lnTo>
                    <a:pt x="3903" y="12252"/>
                  </a:lnTo>
                  <a:lnTo>
                    <a:pt x="4072" y="12364"/>
                  </a:lnTo>
                  <a:lnTo>
                    <a:pt x="4230" y="12494"/>
                  </a:lnTo>
                  <a:lnTo>
                    <a:pt x="4353" y="12643"/>
                  </a:lnTo>
                  <a:lnTo>
                    <a:pt x="4488" y="12829"/>
                  </a:lnTo>
                  <a:lnTo>
                    <a:pt x="4567" y="13034"/>
                  </a:lnTo>
                  <a:lnTo>
                    <a:pt x="4657" y="13257"/>
                  </a:lnTo>
                  <a:lnTo>
                    <a:pt x="4702" y="13462"/>
                  </a:lnTo>
                  <a:lnTo>
                    <a:pt x="4725" y="13686"/>
                  </a:lnTo>
                  <a:lnTo>
                    <a:pt x="4702" y="14282"/>
                  </a:lnTo>
                  <a:lnTo>
                    <a:pt x="4657" y="15045"/>
                  </a:lnTo>
                  <a:lnTo>
                    <a:pt x="4612" y="15976"/>
                  </a:lnTo>
                  <a:lnTo>
                    <a:pt x="4590" y="16926"/>
                  </a:lnTo>
                  <a:lnTo>
                    <a:pt x="4567" y="17968"/>
                  </a:lnTo>
                  <a:lnTo>
                    <a:pt x="4567" y="19011"/>
                  </a:lnTo>
                  <a:lnTo>
                    <a:pt x="4590" y="19514"/>
                  </a:lnTo>
                  <a:lnTo>
                    <a:pt x="4612" y="19980"/>
                  </a:lnTo>
                  <a:lnTo>
                    <a:pt x="4657" y="20426"/>
                  </a:lnTo>
                  <a:lnTo>
                    <a:pt x="4725" y="20836"/>
                  </a:lnTo>
                  <a:lnTo>
                    <a:pt x="4848" y="20929"/>
                  </a:lnTo>
                  <a:lnTo>
                    <a:pt x="5040" y="21004"/>
                  </a:lnTo>
                  <a:lnTo>
                    <a:pt x="5265" y="21078"/>
                  </a:lnTo>
                  <a:lnTo>
                    <a:pt x="5478" y="21115"/>
                  </a:lnTo>
                  <a:lnTo>
                    <a:pt x="6041" y="21115"/>
                  </a:lnTo>
                  <a:lnTo>
                    <a:pt x="6637" y="21078"/>
                  </a:lnTo>
                  <a:lnTo>
                    <a:pt x="7312" y="21004"/>
                  </a:lnTo>
                  <a:lnTo>
                    <a:pt x="7998" y="20929"/>
                  </a:lnTo>
                  <a:lnTo>
                    <a:pt x="8696" y="20855"/>
                  </a:lnTo>
                  <a:lnTo>
                    <a:pt x="9360" y="20836"/>
                  </a:lnTo>
                  <a:close/>
                </a:path>
              </a:pathLst>
            </a:custGeom>
            <a:solidFill>
              <a:schemeClr val="folHlink"/>
            </a:solidFill>
            <a:ln w="28575">
              <a:solidFill>
                <a:srgbClr val="0000FF"/>
              </a:solidFill>
              <a:miter lim="800000"/>
              <a:headEnd/>
              <a:tailEnd/>
            </a:ln>
          </p:spPr>
          <p:txBody>
            <a:bodyPr/>
            <a:lstStyle/>
            <a:p>
              <a:pPr eaLnBrk="1" hangingPunct="1"/>
              <a:endParaRPr lang="fr-BE" sz="2200">
                <a:solidFill>
                  <a:schemeClr val="bg2"/>
                </a:solidFill>
                <a:latin typeface="Times New Roman" charset="0"/>
              </a:endParaRPr>
            </a:p>
            <a:p>
              <a:pPr eaLnBrk="1" hangingPunct="1"/>
              <a:endParaRPr lang="en-GB" sz="2200">
                <a:solidFill>
                  <a:schemeClr val="bg2"/>
                </a:solidFill>
                <a:latin typeface="Times New Roman" charset="0"/>
              </a:endParaRPr>
            </a:p>
          </p:txBody>
        </p:sp>
        <p:sp>
          <p:nvSpPr>
            <p:cNvPr id="22" name="Text Box 11"/>
            <p:cNvSpPr txBox="1">
              <a:spLocks noChangeAspect="1" noChangeArrowheads="1"/>
            </p:cNvSpPr>
            <p:nvPr/>
          </p:nvSpPr>
          <p:spPr bwMode="auto">
            <a:xfrm>
              <a:off x="641" y="1381"/>
              <a:ext cx="697" cy="2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12700" cap="sq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eaLnBrk="1" hangingPunct="1">
                <a:defRPr/>
              </a:pPr>
              <a:r>
                <a:rPr lang="fr-BE" sz="1600" b="1" dirty="0">
                  <a:solidFill>
                    <a:srgbClr val="0000FF"/>
                  </a:solidFill>
                  <a:latin typeface="Arial" charset="0"/>
                </a:rPr>
                <a:t>Research</a:t>
              </a:r>
              <a:endParaRPr lang="en-GB" sz="1600" b="1" dirty="0">
                <a:solidFill>
                  <a:srgbClr val="0000FF"/>
                </a:solidFill>
                <a:latin typeface="Arial" charset="0"/>
              </a:endParaRPr>
            </a:p>
          </p:txBody>
        </p:sp>
      </p:grpSp>
      <p:sp>
        <p:nvSpPr>
          <p:cNvPr id="23" name="Puzzle2"/>
          <p:cNvSpPr>
            <a:spLocks noChangeAspect="1" noEditPoints="1" noChangeArrowheads="1"/>
          </p:cNvSpPr>
          <p:nvPr/>
        </p:nvSpPr>
        <p:spPr bwMode="auto">
          <a:xfrm>
            <a:off x="4616276" y="3845199"/>
            <a:ext cx="2030413" cy="1573213"/>
          </a:xfrm>
          <a:custGeom>
            <a:avLst/>
            <a:gdLst>
              <a:gd name="T0" fmla="*/ 2147483647 w 21600"/>
              <a:gd name="T1" fmla="*/ 2147483647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2147483647 w 21600"/>
              <a:gd name="T9" fmla="*/ 2147483647 h 21600"/>
              <a:gd name="T10" fmla="*/ 2147483647 w 21600"/>
              <a:gd name="T11" fmla="*/ 2147483647 h 21600"/>
              <a:gd name="T12" fmla="*/ 2147483647 w 21600"/>
              <a:gd name="T13" fmla="*/ 2147483647 h 21600"/>
              <a:gd name="T14" fmla="*/ 2147483647 w 21600"/>
              <a:gd name="T15" fmla="*/ 2147483647 h 21600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5388 w 21600"/>
              <a:gd name="T25" fmla="*/ 6742 h 21600"/>
              <a:gd name="T26" fmla="*/ 16177 w 21600"/>
              <a:gd name="T27" fmla="*/ 20441 h 21600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21600" h="21600">
                <a:moveTo>
                  <a:pt x="4247" y="12354"/>
                </a:moveTo>
                <a:lnTo>
                  <a:pt x="4134" y="12468"/>
                </a:lnTo>
                <a:lnTo>
                  <a:pt x="4010" y="12581"/>
                </a:lnTo>
                <a:lnTo>
                  <a:pt x="3897" y="12637"/>
                </a:lnTo>
                <a:lnTo>
                  <a:pt x="3773" y="12694"/>
                </a:lnTo>
                <a:lnTo>
                  <a:pt x="3637" y="12694"/>
                </a:lnTo>
                <a:lnTo>
                  <a:pt x="3524" y="12694"/>
                </a:lnTo>
                <a:lnTo>
                  <a:pt x="3400" y="12665"/>
                </a:lnTo>
                <a:lnTo>
                  <a:pt x="3287" y="12609"/>
                </a:lnTo>
                <a:lnTo>
                  <a:pt x="3027" y="12496"/>
                </a:lnTo>
                <a:lnTo>
                  <a:pt x="2790" y="12340"/>
                </a:lnTo>
                <a:lnTo>
                  <a:pt x="2530" y="12142"/>
                </a:lnTo>
                <a:lnTo>
                  <a:pt x="2293" y="11987"/>
                </a:lnTo>
                <a:lnTo>
                  <a:pt x="2033" y="11817"/>
                </a:lnTo>
                <a:lnTo>
                  <a:pt x="1773" y="11676"/>
                </a:lnTo>
                <a:lnTo>
                  <a:pt x="1638" y="11662"/>
                </a:lnTo>
                <a:lnTo>
                  <a:pt x="1513" y="11634"/>
                </a:lnTo>
                <a:lnTo>
                  <a:pt x="1378" y="11634"/>
                </a:lnTo>
                <a:lnTo>
                  <a:pt x="1253" y="11634"/>
                </a:lnTo>
                <a:lnTo>
                  <a:pt x="1118" y="11662"/>
                </a:lnTo>
                <a:lnTo>
                  <a:pt x="971" y="11732"/>
                </a:lnTo>
                <a:lnTo>
                  <a:pt x="835" y="11817"/>
                </a:lnTo>
                <a:lnTo>
                  <a:pt x="711" y="11959"/>
                </a:lnTo>
                <a:lnTo>
                  <a:pt x="553" y="12086"/>
                </a:lnTo>
                <a:lnTo>
                  <a:pt x="429" y="12284"/>
                </a:lnTo>
                <a:lnTo>
                  <a:pt x="271" y="12524"/>
                </a:lnTo>
                <a:lnTo>
                  <a:pt x="146" y="12793"/>
                </a:lnTo>
                <a:lnTo>
                  <a:pt x="79" y="12962"/>
                </a:lnTo>
                <a:lnTo>
                  <a:pt x="33" y="13146"/>
                </a:lnTo>
                <a:lnTo>
                  <a:pt x="11" y="13386"/>
                </a:lnTo>
                <a:lnTo>
                  <a:pt x="11" y="13641"/>
                </a:lnTo>
                <a:lnTo>
                  <a:pt x="33" y="13881"/>
                </a:lnTo>
                <a:lnTo>
                  <a:pt x="101" y="14150"/>
                </a:lnTo>
                <a:lnTo>
                  <a:pt x="192" y="14404"/>
                </a:lnTo>
                <a:lnTo>
                  <a:pt x="293" y="14645"/>
                </a:lnTo>
                <a:lnTo>
                  <a:pt x="451" y="14857"/>
                </a:lnTo>
                <a:lnTo>
                  <a:pt x="621" y="15054"/>
                </a:lnTo>
                <a:lnTo>
                  <a:pt x="734" y="15125"/>
                </a:lnTo>
                <a:lnTo>
                  <a:pt x="835" y="15210"/>
                </a:lnTo>
                <a:lnTo>
                  <a:pt x="948" y="15267"/>
                </a:lnTo>
                <a:lnTo>
                  <a:pt x="1084" y="15323"/>
                </a:lnTo>
                <a:lnTo>
                  <a:pt x="1208" y="15351"/>
                </a:lnTo>
                <a:lnTo>
                  <a:pt x="1355" y="15380"/>
                </a:lnTo>
                <a:lnTo>
                  <a:pt x="1513" y="15380"/>
                </a:lnTo>
                <a:lnTo>
                  <a:pt x="1683" y="15380"/>
                </a:lnTo>
                <a:lnTo>
                  <a:pt x="1864" y="15351"/>
                </a:lnTo>
                <a:lnTo>
                  <a:pt x="2033" y="15323"/>
                </a:lnTo>
                <a:lnTo>
                  <a:pt x="2225" y="15238"/>
                </a:lnTo>
                <a:lnTo>
                  <a:pt x="2428" y="15153"/>
                </a:lnTo>
                <a:lnTo>
                  <a:pt x="2745" y="15026"/>
                </a:lnTo>
                <a:lnTo>
                  <a:pt x="3005" y="14913"/>
                </a:lnTo>
                <a:lnTo>
                  <a:pt x="3264" y="14828"/>
                </a:lnTo>
                <a:lnTo>
                  <a:pt x="3513" y="14800"/>
                </a:lnTo>
                <a:lnTo>
                  <a:pt x="3615" y="14828"/>
                </a:lnTo>
                <a:lnTo>
                  <a:pt x="3728" y="14857"/>
                </a:lnTo>
                <a:lnTo>
                  <a:pt x="3807" y="14913"/>
                </a:lnTo>
                <a:lnTo>
                  <a:pt x="3920" y="14998"/>
                </a:lnTo>
                <a:lnTo>
                  <a:pt x="4010" y="15097"/>
                </a:lnTo>
                <a:lnTo>
                  <a:pt x="4089" y="15238"/>
                </a:lnTo>
                <a:lnTo>
                  <a:pt x="4179" y="15408"/>
                </a:lnTo>
                <a:lnTo>
                  <a:pt x="4247" y="15620"/>
                </a:lnTo>
                <a:lnTo>
                  <a:pt x="4326" y="15860"/>
                </a:lnTo>
                <a:lnTo>
                  <a:pt x="4394" y="16129"/>
                </a:lnTo>
                <a:lnTo>
                  <a:pt x="4439" y="16440"/>
                </a:lnTo>
                <a:lnTo>
                  <a:pt x="4507" y="16737"/>
                </a:lnTo>
                <a:lnTo>
                  <a:pt x="4552" y="17090"/>
                </a:lnTo>
                <a:lnTo>
                  <a:pt x="4575" y="17443"/>
                </a:lnTo>
                <a:lnTo>
                  <a:pt x="4586" y="17825"/>
                </a:lnTo>
                <a:lnTo>
                  <a:pt x="4586" y="18193"/>
                </a:lnTo>
                <a:lnTo>
                  <a:pt x="4586" y="18574"/>
                </a:lnTo>
                <a:lnTo>
                  <a:pt x="4586" y="18984"/>
                </a:lnTo>
                <a:lnTo>
                  <a:pt x="4552" y="19366"/>
                </a:lnTo>
                <a:lnTo>
                  <a:pt x="4507" y="19748"/>
                </a:lnTo>
                <a:lnTo>
                  <a:pt x="4462" y="20129"/>
                </a:lnTo>
                <a:lnTo>
                  <a:pt x="4371" y="20483"/>
                </a:lnTo>
                <a:lnTo>
                  <a:pt x="4292" y="20836"/>
                </a:lnTo>
                <a:lnTo>
                  <a:pt x="4202" y="21161"/>
                </a:lnTo>
                <a:lnTo>
                  <a:pt x="4744" y="21161"/>
                </a:lnTo>
                <a:lnTo>
                  <a:pt x="5264" y="21161"/>
                </a:lnTo>
                <a:lnTo>
                  <a:pt x="5784" y="21161"/>
                </a:lnTo>
                <a:lnTo>
                  <a:pt x="6235" y="21161"/>
                </a:lnTo>
                <a:lnTo>
                  <a:pt x="6676" y="21161"/>
                </a:lnTo>
                <a:lnTo>
                  <a:pt x="7060" y="21161"/>
                </a:lnTo>
                <a:lnTo>
                  <a:pt x="7410" y="21161"/>
                </a:lnTo>
                <a:lnTo>
                  <a:pt x="7670" y="21161"/>
                </a:lnTo>
                <a:lnTo>
                  <a:pt x="8020" y="21020"/>
                </a:lnTo>
                <a:lnTo>
                  <a:pt x="8303" y="20893"/>
                </a:lnTo>
                <a:lnTo>
                  <a:pt x="8563" y="20695"/>
                </a:lnTo>
                <a:lnTo>
                  <a:pt x="8800" y="20511"/>
                </a:lnTo>
                <a:lnTo>
                  <a:pt x="8969" y="20285"/>
                </a:lnTo>
                <a:lnTo>
                  <a:pt x="9150" y="20045"/>
                </a:lnTo>
                <a:lnTo>
                  <a:pt x="9252" y="19804"/>
                </a:lnTo>
                <a:lnTo>
                  <a:pt x="9342" y="19550"/>
                </a:lnTo>
                <a:lnTo>
                  <a:pt x="9410" y="19281"/>
                </a:lnTo>
                <a:lnTo>
                  <a:pt x="9433" y="19013"/>
                </a:lnTo>
                <a:lnTo>
                  <a:pt x="9433" y="18744"/>
                </a:lnTo>
                <a:lnTo>
                  <a:pt x="9387" y="18504"/>
                </a:lnTo>
                <a:lnTo>
                  <a:pt x="9320" y="18221"/>
                </a:lnTo>
                <a:lnTo>
                  <a:pt x="9207" y="17981"/>
                </a:lnTo>
                <a:lnTo>
                  <a:pt x="9105" y="17740"/>
                </a:lnTo>
                <a:lnTo>
                  <a:pt x="8924" y="17514"/>
                </a:lnTo>
                <a:lnTo>
                  <a:pt x="8777" y="17274"/>
                </a:lnTo>
                <a:lnTo>
                  <a:pt x="8642" y="17034"/>
                </a:lnTo>
                <a:lnTo>
                  <a:pt x="8563" y="16765"/>
                </a:lnTo>
                <a:lnTo>
                  <a:pt x="8472" y="16468"/>
                </a:lnTo>
                <a:lnTo>
                  <a:pt x="8450" y="16157"/>
                </a:lnTo>
                <a:lnTo>
                  <a:pt x="8450" y="15860"/>
                </a:lnTo>
                <a:lnTo>
                  <a:pt x="8472" y="15563"/>
                </a:lnTo>
                <a:lnTo>
                  <a:pt x="8540" y="15267"/>
                </a:lnTo>
                <a:lnTo>
                  <a:pt x="8642" y="14998"/>
                </a:lnTo>
                <a:lnTo>
                  <a:pt x="8777" y="14729"/>
                </a:lnTo>
                <a:lnTo>
                  <a:pt x="8868" y="14616"/>
                </a:lnTo>
                <a:lnTo>
                  <a:pt x="8969" y="14475"/>
                </a:lnTo>
                <a:lnTo>
                  <a:pt x="9060" y="14376"/>
                </a:lnTo>
                <a:lnTo>
                  <a:pt x="9184" y="14291"/>
                </a:lnTo>
                <a:lnTo>
                  <a:pt x="9297" y="14206"/>
                </a:lnTo>
                <a:lnTo>
                  <a:pt x="9433" y="14121"/>
                </a:lnTo>
                <a:lnTo>
                  <a:pt x="9579" y="14051"/>
                </a:lnTo>
                <a:lnTo>
                  <a:pt x="9726" y="13994"/>
                </a:lnTo>
                <a:lnTo>
                  <a:pt x="9884" y="13938"/>
                </a:lnTo>
                <a:lnTo>
                  <a:pt x="10054" y="13909"/>
                </a:lnTo>
                <a:lnTo>
                  <a:pt x="10257" y="13881"/>
                </a:lnTo>
                <a:lnTo>
                  <a:pt x="10449" y="13881"/>
                </a:lnTo>
                <a:lnTo>
                  <a:pt x="10664" y="13881"/>
                </a:lnTo>
                <a:lnTo>
                  <a:pt x="10856" y="13909"/>
                </a:lnTo>
                <a:lnTo>
                  <a:pt x="11037" y="13966"/>
                </a:lnTo>
                <a:lnTo>
                  <a:pt x="11206" y="14023"/>
                </a:lnTo>
                <a:lnTo>
                  <a:pt x="11353" y="14093"/>
                </a:lnTo>
                <a:lnTo>
                  <a:pt x="11511" y="14178"/>
                </a:lnTo>
                <a:lnTo>
                  <a:pt x="11635" y="14263"/>
                </a:lnTo>
                <a:lnTo>
                  <a:pt x="11748" y="14376"/>
                </a:lnTo>
                <a:lnTo>
                  <a:pt x="11861" y="14475"/>
                </a:lnTo>
                <a:lnTo>
                  <a:pt x="11941" y="14616"/>
                </a:lnTo>
                <a:lnTo>
                  <a:pt x="12031" y="14758"/>
                </a:lnTo>
                <a:lnTo>
                  <a:pt x="12099" y="14885"/>
                </a:lnTo>
                <a:lnTo>
                  <a:pt x="12200" y="15210"/>
                </a:lnTo>
                <a:lnTo>
                  <a:pt x="12268" y="15507"/>
                </a:lnTo>
                <a:lnTo>
                  <a:pt x="12291" y="15832"/>
                </a:lnTo>
                <a:lnTo>
                  <a:pt x="12291" y="16157"/>
                </a:lnTo>
                <a:lnTo>
                  <a:pt x="12246" y="16482"/>
                </a:lnTo>
                <a:lnTo>
                  <a:pt x="12178" y="16807"/>
                </a:lnTo>
                <a:lnTo>
                  <a:pt x="12099" y="17090"/>
                </a:lnTo>
                <a:lnTo>
                  <a:pt x="12008" y="17330"/>
                </a:lnTo>
                <a:lnTo>
                  <a:pt x="11884" y="17542"/>
                </a:lnTo>
                <a:lnTo>
                  <a:pt x="11748" y="17712"/>
                </a:lnTo>
                <a:lnTo>
                  <a:pt x="11613" y="17839"/>
                </a:lnTo>
                <a:lnTo>
                  <a:pt x="11489" y="18037"/>
                </a:lnTo>
                <a:lnTo>
                  <a:pt x="11398" y="18221"/>
                </a:lnTo>
                <a:lnTo>
                  <a:pt x="11319" y="18447"/>
                </a:lnTo>
                <a:lnTo>
                  <a:pt x="11251" y="18659"/>
                </a:lnTo>
                <a:lnTo>
                  <a:pt x="11206" y="18900"/>
                </a:lnTo>
                <a:lnTo>
                  <a:pt x="11184" y="19154"/>
                </a:lnTo>
                <a:lnTo>
                  <a:pt x="11184" y="19423"/>
                </a:lnTo>
                <a:lnTo>
                  <a:pt x="11229" y="19663"/>
                </a:lnTo>
                <a:lnTo>
                  <a:pt x="11297" y="19903"/>
                </a:lnTo>
                <a:lnTo>
                  <a:pt x="11376" y="20158"/>
                </a:lnTo>
                <a:lnTo>
                  <a:pt x="11511" y="20398"/>
                </a:lnTo>
                <a:lnTo>
                  <a:pt x="11681" y="20610"/>
                </a:lnTo>
                <a:lnTo>
                  <a:pt x="11884" y="20808"/>
                </a:lnTo>
                <a:lnTo>
                  <a:pt x="12121" y="20992"/>
                </a:lnTo>
                <a:lnTo>
                  <a:pt x="12404" y="21161"/>
                </a:lnTo>
                <a:lnTo>
                  <a:pt x="12528" y="21190"/>
                </a:lnTo>
                <a:lnTo>
                  <a:pt x="12856" y="21274"/>
                </a:lnTo>
                <a:lnTo>
                  <a:pt x="13330" y="21373"/>
                </a:lnTo>
                <a:lnTo>
                  <a:pt x="13963" y="21486"/>
                </a:lnTo>
                <a:lnTo>
                  <a:pt x="14313" y="21543"/>
                </a:lnTo>
                <a:lnTo>
                  <a:pt x="14652" y="21571"/>
                </a:lnTo>
                <a:lnTo>
                  <a:pt x="15025" y="21600"/>
                </a:lnTo>
                <a:lnTo>
                  <a:pt x="15409" y="21600"/>
                </a:lnTo>
                <a:lnTo>
                  <a:pt x="15782" y="21600"/>
                </a:lnTo>
                <a:lnTo>
                  <a:pt x="16177" y="21571"/>
                </a:lnTo>
                <a:lnTo>
                  <a:pt x="16516" y="21486"/>
                </a:lnTo>
                <a:lnTo>
                  <a:pt x="16889" y="21402"/>
                </a:lnTo>
                <a:lnTo>
                  <a:pt x="16821" y="21190"/>
                </a:lnTo>
                <a:lnTo>
                  <a:pt x="16776" y="20935"/>
                </a:lnTo>
                <a:lnTo>
                  <a:pt x="16742" y="20667"/>
                </a:lnTo>
                <a:lnTo>
                  <a:pt x="16719" y="20370"/>
                </a:lnTo>
                <a:lnTo>
                  <a:pt x="16697" y="19719"/>
                </a:lnTo>
                <a:lnTo>
                  <a:pt x="16697" y="19013"/>
                </a:lnTo>
                <a:lnTo>
                  <a:pt x="16719" y="18306"/>
                </a:lnTo>
                <a:lnTo>
                  <a:pt x="16753" y="17599"/>
                </a:lnTo>
                <a:lnTo>
                  <a:pt x="16821" y="16949"/>
                </a:lnTo>
                <a:lnTo>
                  <a:pt x="16889" y="16383"/>
                </a:lnTo>
                <a:lnTo>
                  <a:pt x="16934" y="16129"/>
                </a:lnTo>
                <a:lnTo>
                  <a:pt x="17002" y="15945"/>
                </a:lnTo>
                <a:lnTo>
                  <a:pt x="17081" y="15790"/>
                </a:lnTo>
                <a:lnTo>
                  <a:pt x="17194" y="15648"/>
                </a:lnTo>
                <a:lnTo>
                  <a:pt x="17318" y="15563"/>
                </a:lnTo>
                <a:lnTo>
                  <a:pt x="17453" y="15507"/>
                </a:lnTo>
                <a:lnTo>
                  <a:pt x="17600" y="15450"/>
                </a:lnTo>
                <a:lnTo>
                  <a:pt x="17758" y="15450"/>
                </a:lnTo>
                <a:lnTo>
                  <a:pt x="17905" y="15479"/>
                </a:lnTo>
                <a:lnTo>
                  <a:pt x="18064" y="15535"/>
                </a:lnTo>
                <a:lnTo>
                  <a:pt x="18233" y="15620"/>
                </a:lnTo>
                <a:lnTo>
                  <a:pt x="18380" y="15733"/>
                </a:lnTo>
                <a:lnTo>
                  <a:pt x="18561" y="15832"/>
                </a:lnTo>
                <a:lnTo>
                  <a:pt x="18707" y="15973"/>
                </a:lnTo>
                <a:lnTo>
                  <a:pt x="18866" y="16129"/>
                </a:lnTo>
                <a:lnTo>
                  <a:pt x="18990" y="16327"/>
                </a:lnTo>
                <a:lnTo>
                  <a:pt x="19125" y="16482"/>
                </a:lnTo>
                <a:lnTo>
                  <a:pt x="19295" y="16624"/>
                </a:lnTo>
                <a:lnTo>
                  <a:pt x="19464" y="16737"/>
                </a:lnTo>
                <a:lnTo>
                  <a:pt x="19668" y="16807"/>
                </a:lnTo>
                <a:lnTo>
                  <a:pt x="19860" y="16836"/>
                </a:lnTo>
                <a:lnTo>
                  <a:pt x="20052" y="16864"/>
                </a:lnTo>
                <a:lnTo>
                  <a:pt x="20266" y="16836"/>
                </a:lnTo>
                <a:lnTo>
                  <a:pt x="20470" y="16793"/>
                </a:lnTo>
                <a:lnTo>
                  <a:pt x="20662" y="16708"/>
                </a:lnTo>
                <a:lnTo>
                  <a:pt x="20854" y="16567"/>
                </a:lnTo>
                <a:lnTo>
                  <a:pt x="21035" y="16412"/>
                </a:lnTo>
                <a:lnTo>
                  <a:pt x="21182" y="16214"/>
                </a:lnTo>
                <a:lnTo>
                  <a:pt x="21340" y="16002"/>
                </a:lnTo>
                <a:lnTo>
                  <a:pt x="21441" y="15733"/>
                </a:lnTo>
                <a:lnTo>
                  <a:pt x="21532" y="15436"/>
                </a:lnTo>
                <a:lnTo>
                  <a:pt x="21600" y="15083"/>
                </a:lnTo>
                <a:lnTo>
                  <a:pt x="21600" y="14885"/>
                </a:lnTo>
                <a:lnTo>
                  <a:pt x="21600" y="14729"/>
                </a:lnTo>
                <a:lnTo>
                  <a:pt x="21600" y="14531"/>
                </a:lnTo>
                <a:lnTo>
                  <a:pt x="21577" y="14376"/>
                </a:lnTo>
                <a:lnTo>
                  <a:pt x="21532" y="14206"/>
                </a:lnTo>
                <a:lnTo>
                  <a:pt x="21487" y="14051"/>
                </a:lnTo>
                <a:lnTo>
                  <a:pt x="21419" y="13909"/>
                </a:lnTo>
                <a:lnTo>
                  <a:pt x="21351" y="13768"/>
                </a:lnTo>
                <a:lnTo>
                  <a:pt x="21204" y="13500"/>
                </a:lnTo>
                <a:lnTo>
                  <a:pt x="21035" y="13287"/>
                </a:lnTo>
                <a:lnTo>
                  <a:pt x="20809" y="13090"/>
                </a:lnTo>
                <a:lnTo>
                  <a:pt x="20594" y="12962"/>
                </a:lnTo>
                <a:lnTo>
                  <a:pt x="20357" y="12821"/>
                </a:lnTo>
                <a:lnTo>
                  <a:pt x="20120" y="12764"/>
                </a:lnTo>
                <a:lnTo>
                  <a:pt x="19882" y="12708"/>
                </a:lnTo>
                <a:lnTo>
                  <a:pt x="19645" y="12736"/>
                </a:lnTo>
                <a:lnTo>
                  <a:pt x="19430" y="12793"/>
                </a:lnTo>
                <a:lnTo>
                  <a:pt x="19227" y="12906"/>
                </a:lnTo>
                <a:lnTo>
                  <a:pt x="19148" y="12962"/>
                </a:lnTo>
                <a:lnTo>
                  <a:pt x="19058" y="13047"/>
                </a:lnTo>
                <a:lnTo>
                  <a:pt x="18990" y="13146"/>
                </a:lnTo>
                <a:lnTo>
                  <a:pt x="18911" y="13259"/>
                </a:lnTo>
                <a:lnTo>
                  <a:pt x="18775" y="13471"/>
                </a:lnTo>
                <a:lnTo>
                  <a:pt x="18628" y="13641"/>
                </a:lnTo>
                <a:lnTo>
                  <a:pt x="18470" y="13740"/>
                </a:lnTo>
                <a:lnTo>
                  <a:pt x="18301" y="13825"/>
                </a:lnTo>
                <a:lnTo>
                  <a:pt x="18143" y="13853"/>
                </a:lnTo>
                <a:lnTo>
                  <a:pt x="17973" y="13881"/>
                </a:lnTo>
                <a:lnTo>
                  <a:pt x="17804" y="13853"/>
                </a:lnTo>
                <a:lnTo>
                  <a:pt x="17646" y="13796"/>
                </a:lnTo>
                <a:lnTo>
                  <a:pt x="17499" y="13726"/>
                </a:lnTo>
                <a:lnTo>
                  <a:pt x="17341" y="13641"/>
                </a:lnTo>
                <a:lnTo>
                  <a:pt x="17216" y="13528"/>
                </a:lnTo>
                <a:lnTo>
                  <a:pt x="17103" y="13386"/>
                </a:lnTo>
                <a:lnTo>
                  <a:pt x="17024" y="13259"/>
                </a:lnTo>
                <a:lnTo>
                  <a:pt x="16934" y="13118"/>
                </a:lnTo>
                <a:lnTo>
                  <a:pt x="16889" y="12991"/>
                </a:lnTo>
                <a:lnTo>
                  <a:pt x="16889" y="12849"/>
                </a:lnTo>
                <a:lnTo>
                  <a:pt x="16889" y="12383"/>
                </a:lnTo>
                <a:lnTo>
                  <a:pt x="16889" y="11662"/>
                </a:lnTo>
                <a:lnTo>
                  <a:pt x="16889" y="10701"/>
                </a:lnTo>
                <a:lnTo>
                  <a:pt x="16889" y="9640"/>
                </a:lnTo>
                <a:lnTo>
                  <a:pt x="16889" y="8566"/>
                </a:lnTo>
                <a:lnTo>
                  <a:pt x="16889" y="7478"/>
                </a:lnTo>
                <a:lnTo>
                  <a:pt x="16889" y="6502"/>
                </a:lnTo>
                <a:lnTo>
                  <a:pt x="16889" y="5739"/>
                </a:lnTo>
                <a:lnTo>
                  <a:pt x="16674" y="5894"/>
                </a:lnTo>
                <a:lnTo>
                  <a:pt x="16414" y="6036"/>
                </a:lnTo>
                <a:lnTo>
                  <a:pt x="16154" y="6177"/>
                </a:lnTo>
                <a:lnTo>
                  <a:pt x="15849" y="6248"/>
                </a:lnTo>
                <a:lnTo>
                  <a:pt x="15544" y="6304"/>
                </a:lnTo>
                <a:lnTo>
                  <a:pt x="15217" y="6332"/>
                </a:lnTo>
                <a:lnTo>
                  <a:pt x="14866" y="6361"/>
                </a:lnTo>
                <a:lnTo>
                  <a:pt x="14550" y="6361"/>
                </a:lnTo>
                <a:lnTo>
                  <a:pt x="14200" y="6332"/>
                </a:lnTo>
                <a:lnTo>
                  <a:pt x="13850" y="6276"/>
                </a:lnTo>
                <a:lnTo>
                  <a:pt x="13522" y="6219"/>
                </a:lnTo>
                <a:lnTo>
                  <a:pt x="13206" y="6149"/>
                </a:lnTo>
                <a:lnTo>
                  <a:pt x="12901" y="6064"/>
                </a:lnTo>
                <a:lnTo>
                  <a:pt x="12618" y="5951"/>
                </a:lnTo>
                <a:lnTo>
                  <a:pt x="12358" y="5838"/>
                </a:lnTo>
                <a:lnTo>
                  <a:pt x="12121" y="5739"/>
                </a:lnTo>
                <a:lnTo>
                  <a:pt x="11941" y="5626"/>
                </a:lnTo>
                <a:lnTo>
                  <a:pt x="11794" y="5513"/>
                </a:lnTo>
                <a:lnTo>
                  <a:pt x="11658" y="5414"/>
                </a:lnTo>
                <a:lnTo>
                  <a:pt x="11556" y="5301"/>
                </a:lnTo>
                <a:lnTo>
                  <a:pt x="11466" y="5187"/>
                </a:lnTo>
                <a:lnTo>
                  <a:pt x="11398" y="5089"/>
                </a:lnTo>
                <a:lnTo>
                  <a:pt x="11376" y="4947"/>
                </a:lnTo>
                <a:lnTo>
                  <a:pt x="11353" y="4834"/>
                </a:lnTo>
                <a:lnTo>
                  <a:pt x="11353" y="4707"/>
                </a:lnTo>
                <a:lnTo>
                  <a:pt x="11376" y="4565"/>
                </a:lnTo>
                <a:lnTo>
                  <a:pt x="11443" y="4410"/>
                </a:lnTo>
                <a:lnTo>
                  <a:pt x="11511" y="4240"/>
                </a:lnTo>
                <a:lnTo>
                  <a:pt x="11703" y="3887"/>
                </a:lnTo>
                <a:lnTo>
                  <a:pt x="11986" y="3505"/>
                </a:lnTo>
                <a:lnTo>
                  <a:pt x="12144" y="3265"/>
                </a:lnTo>
                <a:lnTo>
                  <a:pt x="12246" y="3025"/>
                </a:lnTo>
                <a:lnTo>
                  <a:pt x="12336" y="2756"/>
                </a:lnTo>
                <a:lnTo>
                  <a:pt x="12404" y="2445"/>
                </a:lnTo>
                <a:lnTo>
                  <a:pt x="12438" y="2176"/>
                </a:lnTo>
                <a:lnTo>
                  <a:pt x="12438" y="1880"/>
                </a:lnTo>
                <a:lnTo>
                  <a:pt x="12404" y="1583"/>
                </a:lnTo>
                <a:lnTo>
                  <a:pt x="12336" y="1314"/>
                </a:lnTo>
                <a:lnTo>
                  <a:pt x="12246" y="1046"/>
                </a:lnTo>
                <a:lnTo>
                  <a:pt x="12099" y="791"/>
                </a:lnTo>
                <a:lnTo>
                  <a:pt x="12008" y="692"/>
                </a:lnTo>
                <a:lnTo>
                  <a:pt x="11918" y="579"/>
                </a:lnTo>
                <a:lnTo>
                  <a:pt x="11816" y="466"/>
                </a:lnTo>
                <a:lnTo>
                  <a:pt x="11703" y="381"/>
                </a:lnTo>
                <a:lnTo>
                  <a:pt x="11579" y="310"/>
                </a:lnTo>
                <a:lnTo>
                  <a:pt x="11443" y="226"/>
                </a:lnTo>
                <a:lnTo>
                  <a:pt x="11297" y="169"/>
                </a:lnTo>
                <a:lnTo>
                  <a:pt x="11138" y="113"/>
                </a:lnTo>
                <a:lnTo>
                  <a:pt x="10969" y="56"/>
                </a:lnTo>
                <a:lnTo>
                  <a:pt x="10800" y="28"/>
                </a:lnTo>
                <a:lnTo>
                  <a:pt x="10619" y="28"/>
                </a:lnTo>
                <a:lnTo>
                  <a:pt x="10404" y="28"/>
                </a:lnTo>
                <a:lnTo>
                  <a:pt x="10257" y="28"/>
                </a:lnTo>
                <a:lnTo>
                  <a:pt x="10076" y="56"/>
                </a:lnTo>
                <a:lnTo>
                  <a:pt x="9952" y="84"/>
                </a:lnTo>
                <a:lnTo>
                  <a:pt x="9794" y="141"/>
                </a:lnTo>
                <a:lnTo>
                  <a:pt x="9692" y="226"/>
                </a:lnTo>
                <a:lnTo>
                  <a:pt x="9557" y="282"/>
                </a:lnTo>
                <a:lnTo>
                  <a:pt x="9455" y="381"/>
                </a:lnTo>
                <a:lnTo>
                  <a:pt x="9365" y="466"/>
                </a:lnTo>
                <a:lnTo>
                  <a:pt x="9274" y="579"/>
                </a:lnTo>
                <a:lnTo>
                  <a:pt x="9184" y="692"/>
                </a:lnTo>
                <a:lnTo>
                  <a:pt x="9128" y="791"/>
                </a:lnTo>
                <a:lnTo>
                  <a:pt x="9060" y="932"/>
                </a:lnTo>
                <a:lnTo>
                  <a:pt x="8969" y="1201"/>
                </a:lnTo>
                <a:lnTo>
                  <a:pt x="8913" y="1498"/>
                </a:lnTo>
                <a:lnTo>
                  <a:pt x="8890" y="1795"/>
                </a:lnTo>
                <a:lnTo>
                  <a:pt x="8890" y="2120"/>
                </a:lnTo>
                <a:lnTo>
                  <a:pt x="8913" y="2445"/>
                </a:lnTo>
                <a:lnTo>
                  <a:pt x="8969" y="2756"/>
                </a:lnTo>
                <a:lnTo>
                  <a:pt x="9060" y="3081"/>
                </a:lnTo>
                <a:lnTo>
                  <a:pt x="9173" y="3378"/>
                </a:lnTo>
                <a:lnTo>
                  <a:pt x="9297" y="3647"/>
                </a:lnTo>
                <a:lnTo>
                  <a:pt x="9466" y="3887"/>
                </a:lnTo>
                <a:lnTo>
                  <a:pt x="9579" y="4085"/>
                </a:lnTo>
                <a:lnTo>
                  <a:pt x="9670" y="4269"/>
                </a:lnTo>
                <a:lnTo>
                  <a:pt x="9726" y="4467"/>
                </a:lnTo>
                <a:lnTo>
                  <a:pt x="9771" y="4650"/>
                </a:lnTo>
                <a:lnTo>
                  <a:pt x="9771" y="4834"/>
                </a:lnTo>
                <a:lnTo>
                  <a:pt x="9749" y="5032"/>
                </a:lnTo>
                <a:lnTo>
                  <a:pt x="9715" y="5216"/>
                </a:lnTo>
                <a:lnTo>
                  <a:pt x="9625" y="5385"/>
                </a:lnTo>
                <a:lnTo>
                  <a:pt x="9534" y="5513"/>
                </a:lnTo>
                <a:lnTo>
                  <a:pt x="9410" y="5626"/>
                </a:lnTo>
                <a:lnTo>
                  <a:pt x="9229" y="5710"/>
                </a:lnTo>
                <a:lnTo>
                  <a:pt x="9060" y="5767"/>
                </a:lnTo>
                <a:lnTo>
                  <a:pt x="8845" y="5767"/>
                </a:lnTo>
                <a:lnTo>
                  <a:pt x="8585" y="5739"/>
                </a:lnTo>
                <a:lnTo>
                  <a:pt x="8325" y="5654"/>
                </a:lnTo>
                <a:lnTo>
                  <a:pt x="8020" y="5513"/>
                </a:lnTo>
                <a:lnTo>
                  <a:pt x="7840" y="5442"/>
                </a:lnTo>
                <a:lnTo>
                  <a:pt x="7648" y="5385"/>
                </a:lnTo>
                <a:lnTo>
                  <a:pt x="7433" y="5329"/>
                </a:lnTo>
                <a:lnTo>
                  <a:pt x="7241" y="5301"/>
                </a:lnTo>
                <a:lnTo>
                  <a:pt x="6755" y="5301"/>
                </a:lnTo>
                <a:lnTo>
                  <a:pt x="6281" y="5329"/>
                </a:lnTo>
                <a:lnTo>
                  <a:pt x="5784" y="5385"/>
                </a:lnTo>
                <a:lnTo>
                  <a:pt x="5264" y="5498"/>
                </a:lnTo>
                <a:lnTo>
                  <a:pt x="4744" y="5597"/>
                </a:lnTo>
                <a:lnTo>
                  <a:pt x="4247" y="5739"/>
                </a:lnTo>
                <a:lnTo>
                  <a:pt x="4202" y="5894"/>
                </a:lnTo>
                <a:lnTo>
                  <a:pt x="4202" y="6191"/>
                </a:lnTo>
                <a:lnTo>
                  <a:pt x="4202" y="6545"/>
                </a:lnTo>
                <a:lnTo>
                  <a:pt x="4225" y="6954"/>
                </a:lnTo>
                <a:lnTo>
                  <a:pt x="4315" y="7930"/>
                </a:lnTo>
                <a:lnTo>
                  <a:pt x="4394" y="9018"/>
                </a:lnTo>
                <a:lnTo>
                  <a:pt x="4439" y="9570"/>
                </a:lnTo>
                <a:lnTo>
                  <a:pt x="4462" y="10107"/>
                </a:lnTo>
                <a:lnTo>
                  <a:pt x="4484" y="10630"/>
                </a:lnTo>
                <a:lnTo>
                  <a:pt x="4507" y="11082"/>
                </a:lnTo>
                <a:lnTo>
                  <a:pt x="4484" y="11520"/>
                </a:lnTo>
                <a:lnTo>
                  <a:pt x="4439" y="11874"/>
                </a:lnTo>
                <a:lnTo>
                  <a:pt x="4394" y="12029"/>
                </a:lnTo>
                <a:lnTo>
                  <a:pt x="4349" y="12171"/>
                </a:lnTo>
                <a:lnTo>
                  <a:pt x="4315" y="12284"/>
                </a:lnTo>
                <a:lnTo>
                  <a:pt x="4247" y="12354"/>
                </a:lnTo>
                <a:close/>
              </a:path>
            </a:pathLst>
          </a:custGeom>
          <a:solidFill>
            <a:srgbClr val="FFFFCC"/>
          </a:solidFill>
          <a:ln w="28575">
            <a:solidFill>
              <a:srgbClr val="0000FF"/>
            </a:solidFill>
            <a:miter lim="800000"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24" name="Text Box 13"/>
          <p:cNvSpPr txBox="1">
            <a:spLocks noChangeAspect="1" noChangeArrowheads="1"/>
          </p:cNvSpPr>
          <p:nvPr/>
        </p:nvSpPr>
        <p:spPr bwMode="auto">
          <a:xfrm>
            <a:off x="5206530" y="4272386"/>
            <a:ext cx="893193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fr-BE" sz="1600" b="1" dirty="0">
                <a:solidFill>
                  <a:srgbClr val="0000FF"/>
                </a:solidFill>
                <a:latin typeface="Arial" charset="0"/>
              </a:rPr>
              <a:t>Animal</a:t>
            </a:r>
          </a:p>
          <a:p>
            <a:pPr eaLnBrk="1" hangingPunct="1">
              <a:defRPr/>
            </a:pPr>
            <a:r>
              <a:rPr lang="fr-BE" sz="1600" b="1" dirty="0">
                <a:solidFill>
                  <a:srgbClr val="0000FF"/>
                </a:solidFill>
                <a:latin typeface="Arial" charset="0"/>
              </a:rPr>
              <a:t>welfare</a:t>
            </a:r>
            <a:endParaRPr lang="en-GB" sz="1600" b="1" dirty="0">
              <a:solidFill>
                <a:srgbClr val="0000FF"/>
              </a:solidFill>
              <a:latin typeface="Arial" charset="0"/>
            </a:endParaRPr>
          </a:p>
        </p:txBody>
      </p:sp>
      <p:sp>
        <p:nvSpPr>
          <p:cNvPr id="27" name="Text Box 12"/>
          <p:cNvSpPr txBox="1">
            <a:spLocks noChangeArrowheads="1"/>
          </p:cNvSpPr>
          <p:nvPr/>
        </p:nvSpPr>
        <p:spPr bwMode="auto">
          <a:xfrm>
            <a:off x="560513" y="764704"/>
            <a:ext cx="1239442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sz="2000" i="1" dirty="0" err="1">
                <a:solidFill>
                  <a:srgbClr val="0000FF"/>
                </a:solidFill>
                <a:latin typeface="Arial" charset="0"/>
              </a:rPr>
              <a:t>ecopa.eu</a:t>
            </a:r>
            <a:endParaRPr lang="en-US" sz="2000" i="1" dirty="0">
              <a:solidFill>
                <a:srgbClr val="0000FF"/>
              </a:solidFill>
              <a:latin typeface="Arial" charset="0"/>
            </a:endParaRPr>
          </a:p>
        </p:txBody>
      </p:sp>
      <p:sp>
        <p:nvSpPr>
          <p:cNvPr id="28" name="Rectangle 44"/>
          <p:cNvSpPr>
            <a:spLocks noChangeArrowheads="1"/>
          </p:cNvSpPr>
          <p:nvPr/>
        </p:nvSpPr>
        <p:spPr bwMode="auto">
          <a:xfrm>
            <a:off x="487114" y="231031"/>
            <a:ext cx="864235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i="1" u="sng" dirty="0">
                <a:latin typeface="Arial" charset="0"/>
              </a:rPr>
              <a:t>E</a:t>
            </a:r>
            <a:r>
              <a:rPr lang="en-US" i="1" dirty="0">
                <a:latin typeface="Arial" charset="0"/>
              </a:rPr>
              <a:t>uropean </a:t>
            </a:r>
            <a:r>
              <a:rPr lang="en-US" i="1" u="sng" dirty="0">
                <a:latin typeface="Arial" charset="0"/>
              </a:rPr>
              <a:t>Co</a:t>
            </a:r>
            <a:r>
              <a:rPr lang="en-US" i="1" dirty="0">
                <a:latin typeface="Arial" charset="0"/>
              </a:rPr>
              <a:t>nsensus-</a:t>
            </a:r>
            <a:r>
              <a:rPr lang="en-US" i="1" u="sng" dirty="0">
                <a:latin typeface="Arial" charset="0"/>
              </a:rPr>
              <a:t>P</a:t>
            </a:r>
            <a:r>
              <a:rPr lang="en-US" i="1" dirty="0">
                <a:latin typeface="Arial" charset="0"/>
              </a:rPr>
              <a:t>latform for </a:t>
            </a:r>
            <a:r>
              <a:rPr lang="en-US" i="1" u="sng" dirty="0">
                <a:latin typeface="Arial" charset="0"/>
              </a:rPr>
              <a:t>A</a:t>
            </a:r>
            <a:r>
              <a:rPr lang="en-US" i="1" dirty="0">
                <a:latin typeface="Arial" charset="0"/>
              </a:rPr>
              <a:t>lternatives</a:t>
            </a:r>
            <a:endParaRPr lang="en-US" i="1" dirty="0">
              <a:solidFill>
                <a:schemeClr val="accent2"/>
              </a:solidFill>
              <a:latin typeface="Arial" charset="0"/>
            </a:endParaRPr>
          </a:p>
        </p:txBody>
      </p:sp>
      <p:pic>
        <p:nvPicPr>
          <p:cNvPr id="29" name="Picture 2" descr="logo ecopa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7F7FF"/>
              </a:clrFrom>
              <a:clrTo>
                <a:srgbClr val="F7F7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393160" y="680466"/>
            <a:ext cx="2998788" cy="534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" name="Rectangle 44"/>
          <p:cNvSpPr>
            <a:spLocks noChangeArrowheads="1"/>
          </p:cNvSpPr>
          <p:nvPr/>
        </p:nvSpPr>
        <p:spPr bwMode="auto">
          <a:xfrm>
            <a:off x="639514" y="1286656"/>
            <a:ext cx="8642350" cy="923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lnSpc>
                <a:spcPct val="70000"/>
              </a:lnSpc>
              <a:defRPr/>
            </a:pPr>
            <a:endParaRPr lang="en-US" sz="2000" dirty="0">
              <a:solidFill>
                <a:srgbClr val="000000"/>
              </a:solidFill>
              <a:latin typeface="Arial" charset="0"/>
            </a:endParaRPr>
          </a:p>
          <a:p>
            <a:pPr marL="342898" indent="-342898">
              <a:buFont typeface="Arial"/>
              <a:buChar char="•"/>
              <a:defRPr/>
            </a:pPr>
            <a:r>
              <a:rPr lang="en-US" sz="2000" dirty="0" err="1">
                <a:solidFill>
                  <a:srgbClr val="000000"/>
                </a:solidFill>
                <a:latin typeface="Arial" charset="0"/>
              </a:rPr>
              <a:t>Recognises</a:t>
            </a:r>
            <a:r>
              <a:rPr lang="en-US" sz="2000" dirty="0">
                <a:solidFill>
                  <a:srgbClr val="000000"/>
                </a:solidFill>
                <a:latin typeface="Arial" charset="0"/>
              </a:rPr>
              <a:t> National Consensus Platforms (NCPs) with 4 stakeholders equally represented:</a:t>
            </a:r>
          </a:p>
        </p:txBody>
      </p:sp>
    </p:spTree>
    <p:extLst>
      <p:ext uri="{BB962C8B-B14F-4D97-AF65-F5344CB8AC3E}">
        <p14:creationId xmlns:p14="http://schemas.microsoft.com/office/powerpoint/2010/main" val="12967713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9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7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9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9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59141" grpId="0"/>
      <p:bldP spid="859142" grpId="0"/>
      <p:bldP spid="859143" grpId="0"/>
      <p:bldP spid="23" grpId="0" animBg="1"/>
      <p:bldP spid="2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367479" y="3549701"/>
            <a:ext cx="2156619" cy="26744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1138" b="1" dirty="0" err="1">
                <a:solidFill>
                  <a:srgbClr val="0000FF"/>
                </a:solidFill>
              </a:rPr>
              <a:t>norecopa.no</a:t>
            </a:r>
            <a:r>
              <a:rPr lang="en-GB" sz="1138" b="1" dirty="0">
                <a:solidFill>
                  <a:srgbClr val="0000FF"/>
                </a:solidFill>
              </a:rPr>
              <a:t>/NORINA</a:t>
            </a:r>
          </a:p>
        </p:txBody>
      </p:sp>
      <p:sp>
        <p:nvSpPr>
          <p:cNvPr id="5" name="Rectangle 4"/>
          <p:cNvSpPr/>
          <p:nvPr/>
        </p:nvSpPr>
        <p:spPr>
          <a:xfrm>
            <a:off x="5181652" y="1082614"/>
            <a:ext cx="1260815" cy="11468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63"/>
          </a:p>
        </p:txBody>
      </p:sp>
      <p:sp>
        <p:nvSpPr>
          <p:cNvPr id="27" name="Rectangle 26"/>
          <p:cNvSpPr/>
          <p:nvPr/>
        </p:nvSpPr>
        <p:spPr>
          <a:xfrm>
            <a:off x="3726708" y="3507520"/>
            <a:ext cx="1454944" cy="29784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63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843AD6B0-80EB-B745-95AF-B407825937A7}"/>
              </a:ext>
            </a:extLst>
          </p:cNvPr>
          <p:cNvSpPr txBox="1"/>
          <p:nvPr/>
        </p:nvSpPr>
        <p:spPr>
          <a:xfrm>
            <a:off x="2146255" y="5662124"/>
            <a:ext cx="702706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Zero tolerance of dead links</a:t>
            </a:r>
            <a:r>
              <a:rPr lang="en-GB" dirty="0"/>
              <a:t> (404-errors)</a:t>
            </a:r>
          </a:p>
          <a:p>
            <a:endParaRPr lang="en-GB" b="1" dirty="0"/>
          </a:p>
          <a:p>
            <a:r>
              <a:rPr lang="en-GB" b="1" dirty="0"/>
              <a:t>Do I have to make new bookmarks for your webpages? No!</a:t>
            </a:r>
            <a:endParaRPr lang="en-GB" dirty="0"/>
          </a:p>
        </p:txBody>
      </p:sp>
      <p:sp>
        <p:nvSpPr>
          <p:cNvPr id="31" name="Text Box 2">
            <a:extLst>
              <a:ext uri="{FF2B5EF4-FFF2-40B4-BE49-F238E27FC236}">
                <a16:creationId xmlns:a16="http://schemas.microsoft.com/office/drawing/2014/main" id="{85939D92-77C6-4B47-B6BE-DE26D04E81E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4624" y="90402"/>
            <a:ext cx="4185037" cy="432919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lnSpc>
                <a:spcPct val="110000"/>
              </a:lnSpc>
              <a:spcBef>
                <a:spcPct val="50000"/>
              </a:spcBef>
              <a:defRPr/>
            </a:pPr>
            <a:r>
              <a:rPr lang="nb-NO" sz="2000" b="1" i="1" dirty="0" err="1"/>
              <a:t>Confused</a:t>
            </a:r>
            <a:r>
              <a:rPr lang="nb-NO" sz="2000" b="1" i="1" dirty="0"/>
              <a:t> by all </a:t>
            </a:r>
            <a:r>
              <a:rPr lang="nb-NO" sz="2000" b="1" i="1" dirty="0" err="1"/>
              <a:t>the</a:t>
            </a:r>
            <a:r>
              <a:rPr lang="nb-NO" sz="2000" b="1" i="1" dirty="0"/>
              <a:t> </a:t>
            </a:r>
            <a:r>
              <a:rPr lang="nb-NO" sz="2000" b="1" i="1" dirty="0" err="1"/>
              <a:t>names</a:t>
            </a:r>
            <a:r>
              <a:rPr lang="nb-NO" sz="2000" b="1" i="1" dirty="0"/>
              <a:t>?</a:t>
            </a:r>
            <a:endParaRPr lang="nb-NO" sz="2000" i="1" dirty="0"/>
          </a:p>
          <a:p>
            <a:pPr marL="342900" indent="-342900">
              <a:lnSpc>
                <a:spcPct val="110000"/>
              </a:lnSpc>
              <a:spcBef>
                <a:spcPct val="50000"/>
              </a:spcBef>
              <a:buFont typeface="Arial" panose="020B0604020202020204" pitchFamily="34" charset="0"/>
              <a:buChar char="•"/>
              <a:defRPr/>
            </a:pPr>
            <a:r>
              <a:rPr lang="nb-NO" b="1" dirty="0"/>
              <a:t>NORINA</a:t>
            </a:r>
            <a:r>
              <a:rPr lang="nb-NO" dirty="0"/>
              <a:t> – </a:t>
            </a:r>
            <a:r>
              <a:rPr lang="nb-NO" dirty="0" err="1"/>
              <a:t>established</a:t>
            </a:r>
            <a:r>
              <a:rPr lang="nb-NO" dirty="0"/>
              <a:t> 1991</a:t>
            </a:r>
          </a:p>
          <a:p>
            <a:pPr marL="342900" indent="-342900">
              <a:lnSpc>
                <a:spcPct val="110000"/>
              </a:lnSpc>
              <a:spcBef>
                <a:spcPct val="50000"/>
              </a:spcBef>
              <a:buFont typeface="Arial" panose="020B0604020202020204" pitchFamily="34" charset="0"/>
              <a:buChar char="•"/>
              <a:defRPr/>
            </a:pPr>
            <a:endParaRPr lang="nb-NO" dirty="0"/>
          </a:p>
          <a:p>
            <a:pPr marL="342900" indent="-342900">
              <a:lnSpc>
                <a:spcPct val="110000"/>
              </a:lnSpc>
              <a:spcBef>
                <a:spcPct val="50000"/>
              </a:spcBef>
              <a:buFont typeface="Arial" panose="020B0604020202020204" pitchFamily="34" charset="0"/>
              <a:buChar char="•"/>
              <a:defRPr/>
            </a:pPr>
            <a:r>
              <a:rPr lang="nb-NO" b="1" dirty="0" err="1"/>
              <a:t>TextBase</a:t>
            </a:r>
            <a:endParaRPr lang="nb-NO" b="1" dirty="0"/>
          </a:p>
          <a:p>
            <a:pPr marL="342900" indent="-342900">
              <a:lnSpc>
                <a:spcPct val="110000"/>
              </a:lnSpc>
              <a:spcBef>
                <a:spcPct val="50000"/>
              </a:spcBef>
              <a:buFont typeface="Arial" panose="020B0604020202020204" pitchFamily="34" charset="0"/>
              <a:buChar char="•"/>
              <a:defRPr/>
            </a:pPr>
            <a:endParaRPr lang="nb-NO" dirty="0"/>
          </a:p>
          <a:p>
            <a:pPr marL="342900" indent="-342900">
              <a:lnSpc>
                <a:spcPct val="110000"/>
              </a:lnSpc>
              <a:spcBef>
                <a:spcPct val="50000"/>
              </a:spcBef>
              <a:buFont typeface="Arial" panose="020B0604020202020204" pitchFamily="34" charset="0"/>
              <a:buChar char="•"/>
              <a:defRPr/>
            </a:pPr>
            <a:r>
              <a:rPr lang="nb-NO" b="1" dirty="0"/>
              <a:t>3R Guide</a:t>
            </a:r>
          </a:p>
          <a:p>
            <a:pPr marL="342900" indent="-342900">
              <a:lnSpc>
                <a:spcPct val="110000"/>
              </a:lnSpc>
              <a:spcBef>
                <a:spcPct val="50000"/>
              </a:spcBef>
              <a:buFont typeface="Arial" panose="020B0604020202020204" pitchFamily="34" charset="0"/>
              <a:buChar char="•"/>
              <a:defRPr/>
            </a:pPr>
            <a:endParaRPr lang="nb-NO" dirty="0"/>
          </a:p>
          <a:p>
            <a:pPr marL="342900" indent="-342900">
              <a:lnSpc>
                <a:spcPct val="110000"/>
              </a:lnSpc>
              <a:spcBef>
                <a:spcPct val="50000"/>
              </a:spcBef>
              <a:buFont typeface="Arial" panose="020B0604020202020204" pitchFamily="34" charset="0"/>
              <a:buChar char="•"/>
              <a:defRPr/>
            </a:pPr>
            <a:r>
              <a:rPr lang="nb-NO" b="1" dirty="0"/>
              <a:t>Classic AVs</a:t>
            </a:r>
          </a:p>
          <a:p>
            <a:pPr marL="342900" indent="-342900">
              <a:lnSpc>
                <a:spcPct val="110000"/>
              </a:lnSpc>
              <a:spcBef>
                <a:spcPct val="50000"/>
              </a:spcBef>
              <a:buFont typeface="Arial" panose="020B0604020202020204" pitchFamily="34" charset="0"/>
              <a:buChar char="•"/>
              <a:defRPr/>
            </a:pPr>
            <a:endParaRPr lang="nb-NO" dirty="0"/>
          </a:p>
          <a:p>
            <a:pPr marL="342900" indent="-342900">
              <a:lnSpc>
                <a:spcPct val="110000"/>
              </a:lnSpc>
              <a:spcBef>
                <a:spcPct val="50000"/>
              </a:spcBef>
              <a:buFont typeface="Arial" panose="020B0604020202020204" pitchFamily="34" charset="0"/>
              <a:buChar char="•"/>
              <a:defRPr/>
            </a:pPr>
            <a:r>
              <a:rPr lang="nb-NO" b="1" dirty="0" err="1"/>
              <a:t>Oslovet</a:t>
            </a:r>
            <a:endParaRPr lang="nb-NO" b="1" dirty="0"/>
          </a:p>
        </p:txBody>
      </p:sp>
      <p:pic>
        <p:nvPicPr>
          <p:cNvPr id="53" name="Bilde 18" descr="film.png">
            <a:extLst>
              <a:ext uri="{FF2B5EF4-FFF2-40B4-BE49-F238E27FC236}">
                <a16:creationId xmlns:a16="http://schemas.microsoft.com/office/drawing/2014/main" id="{09D59BAF-8FFD-FD46-B7C4-C86DD098ECB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953000" y="203200"/>
            <a:ext cx="1516998" cy="828000"/>
          </a:xfrm>
          <a:prstGeom prst="rect">
            <a:avLst/>
          </a:prstGeom>
        </p:spPr>
      </p:pic>
      <p:pic>
        <p:nvPicPr>
          <p:cNvPr id="54" name="Bilde 19" descr="nerve.png">
            <a:extLst>
              <a:ext uri="{FF2B5EF4-FFF2-40B4-BE49-F238E27FC236}">
                <a16:creationId xmlns:a16="http://schemas.microsoft.com/office/drawing/2014/main" id="{F6BA6F47-AF7E-0340-90EF-A3A066EF8C6E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15329" y="214679"/>
            <a:ext cx="1081901" cy="828000"/>
          </a:xfrm>
          <a:prstGeom prst="rect">
            <a:avLst/>
          </a:prstGeom>
        </p:spPr>
      </p:pic>
      <p:pic>
        <p:nvPicPr>
          <p:cNvPr id="55" name="Bilde 20" descr="Jerry K-9 CPR Mannikin.jpg">
            <a:extLst>
              <a:ext uri="{FF2B5EF4-FFF2-40B4-BE49-F238E27FC236}">
                <a16:creationId xmlns:a16="http://schemas.microsoft.com/office/drawing/2014/main" id="{0DDD0288-EC0D-244E-8AE7-280C34003A4F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17025" y="233481"/>
            <a:ext cx="1239545" cy="828000"/>
          </a:xfrm>
          <a:prstGeom prst="rect">
            <a:avLst/>
          </a:prstGeom>
        </p:spPr>
      </p:pic>
      <p:pic>
        <p:nvPicPr>
          <p:cNvPr id="57" name="Bilde 14" descr="Pain Management in Animals.jpg">
            <a:extLst>
              <a:ext uri="{FF2B5EF4-FFF2-40B4-BE49-F238E27FC236}">
                <a16:creationId xmlns:a16="http://schemas.microsoft.com/office/drawing/2014/main" id="{82464267-FA3F-224E-AF23-DD5D2463C1A6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46655" y="1251248"/>
            <a:ext cx="636698" cy="972000"/>
          </a:xfrm>
          <a:prstGeom prst="rect">
            <a:avLst/>
          </a:prstGeom>
        </p:spPr>
      </p:pic>
      <p:pic>
        <p:nvPicPr>
          <p:cNvPr id="58" name="Bilde 16" descr="BSAVA Manaual of Rabbit Medicine.jpg">
            <a:extLst>
              <a:ext uri="{FF2B5EF4-FFF2-40B4-BE49-F238E27FC236}">
                <a16:creationId xmlns:a16="http://schemas.microsoft.com/office/drawing/2014/main" id="{AE7F53B5-E340-2A4F-AC88-4ED40E42383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17284" y="1267457"/>
            <a:ext cx="687357" cy="972000"/>
          </a:xfrm>
          <a:prstGeom prst="rect">
            <a:avLst/>
          </a:prstGeom>
        </p:spPr>
      </p:pic>
      <p:pic>
        <p:nvPicPr>
          <p:cNvPr id="59" name="Bilde 17" descr="Housing and care of Zebrafish 8275(1).jpg">
            <a:extLst>
              <a:ext uri="{FF2B5EF4-FFF2-40B4-BE49-F238E27FC236}">
                <a16:creationId xmlns:a16="http://schemas.microsoft.com/office/drawing/2014/main" id="{2EA359E5-8339-2F4B-AA7F-E6F395F0FACA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80968" y="1270900"/>
            <a:ext cx="719298" cy="972000"/>
          </a:xfrm>
          <a:prstGeom prst="rect">
            <a:avLst/>
          </a:prstGeom>
        </p:spPr>
      </p:pic>
      <p:sp>
        <p:nvSpPr>
          <p:cNvPr id="61" name="TextBox 60">
            <a:extLst>
              <a:ext uri="{FF2B5EF4-FFF2-40B4-BE49-F238E27FC236}">
                <a16:creationId xmlns:a16="http://schemas.microsoft.com/office/drawing/2014/main" id="{3EBEAA74-A939-2147-A31B-0E0A64DB4522}"/>
              </a:ext>
            </a:extLst>
          </p:cNvPr>
          <p:cNvSpPr txBox="1"/>
          <p:nvPr/>
        </p:nvSpPr>
        <p:spPr>
          <a:xfrm>
            <a:off x="4813255" y="2512524"/>
            <a:ext cx="52197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Guidelines, databases, information centres etc.</a:t>
            </a:r>
            <a:endParaRPr lang="en-GB" sz="1400" dirty="0"/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9E44F44B-C704-9042-B424-C8647F657BFF}"/>
              </a:ext>
            </a:extLst>
          </p:cNvPr>
          <p:cNvSpPr txBox="1"/>
          <p:nvPr/>
        </p:nvSpPr>
        <p:spPr>
          <a:xfrm>
            <a:off x="4813255" y="3261824"/>
            <a:ext cx="48895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A subset of NORINA (items using old technology)</a:t>
            </a:r>
            <a:endParaRPr lang="en-GB" sz="1400" dirty="0"/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3F7B851E-DE14-BA40-8AA7-579A2CF69338}"/>
              </a:ext>
            </a:extLst>
          </p:cNvPr>
          <p:cNvSpPr txBox="1"/>
          <p:nvPr/>
        </p:nvSpPr>
        <p:spPr>
          <a:xfrm>
            <a:off x="4813255" y="4074624"/>
            <a:ext cx="40005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Oslo Veterinary School</a:t>
            </a:r>
            <a:endParaRPr lang="en-GB" sz="1400" dirty="0"/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AF7A52AF-0F8E-AD4A-89E9-D93B5040B375}"/>
              </a:ext>
            </a:extLst>
          </p:cNvPr>
          <p:cNvSpPr txBox="1"/>
          <p:nvPr/>
        </p:nvSpPr>
        <p:spPr>
          <a:xfrm>
            <a:off x="1193800" y="4874724"/>
            <a:ext cx="7518400" cy="4119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10000"/>
              </a:lnSpc>
              <a:spcBef>
                <a:spcPct val="50000"/>
              </a:spcBef>
              <a:defRPr/>
            </a:pPr>
            <a:r>
              <a:rPr lang="nb-NO" sz="2000" b="1" dirty="0">
                <a:solidFill>
                  <a:srgbClr val="1F3AF5"/>
                </a:solidFill>
              </a:rPr>
              <a:t>One </a:t>
            </a:r>
            <a:r>
              <a:rPr lang="nb-NO" sz="2000" b="1" dirty="0" err="1">
                <a:solidFill>
                  <a:srgbClr val="1F3AF5"/>
                </a:solidFill>
              </a:rPr>
              <a:t>site</a:t>
            </a:r>
            <a:r>
              <a:rPr lang="nb-NO" sz="2000" b="1" dirty="0">
                <a:solidFill>
                  <a:srgbClr val="1F3AF5"/>
                </a:solidFill>
              </a:rPr>
              <a:t> to </a:t>
            </a:r>
            <a:r>
              <a:rPr lang="nb-NO" sz="2000" b="1" dirty="0" err="1">
                <a:solidFill>
                  <a:srgbClr val="1F3AF5"/>
                </a:solidFill>
              </a:rPr>
              <a:t>unite</a:t>
            </a:r>
            <a:r>
              <a:rPr lang="nb-NO" sz="2000" b="1" dirty="0">
                <a:solidFill>
                  <a:srgbClr val="1F3AF5"/>
                </a:solidFill>
              </a:rPr>
              <a:t> </a:t>
            </a:r>
            <a:r>
              <a:rPr lang="nb-NO" sz="2000" b="1" dirty="0" err="1">
                <a:solidFill>
                  <a:srgbClr val="1F3AF5"/>
                </a:solidFill>
              </a:rPr>
              <a:t>them</a:t>
            </a:r>
            <a:r>
              <a:rPr lang="nb-NO" sz="2000" b="1" dirty="0">
                <a:solidFill>
                  <a:srgbClr val="1F3AF5"/>
                </a:solidFill>
              </a:rPr>
              <a:t> all: </a:t>
            </a:r>
            <a:r>
              <a:rPr lang="nb-NO" sz="2000" b="1" dirty="0" err="1">
                <a:solidFill>
                  <a:srgbClr val="1F3AF5"/>
                </a:solidFill>
              </a:rPr>
              <a:t>Norecopa.no</a:t>
            </a:r>
            <a:r>
              <a:rPr lang="nb-NO" sz="2000" b="1" dirty="0">
                <a:solidFill>
                  <a:srgbClr val="1F3AF5"/>
                </a:solidFill>
              </a:rPr>
              <a:t> – </a:t>
            </a:r>
            <a:r>
              <a:rPr lang="nb-NO" sz="2000" b="1" dirty="0" err="1">
                <a:solidFill>
                  <a:srgbClr val="1F3AF5"/>
                </a:solidFill>
              </a:rPr>
              <a:t>established</a:t>
            </a:r>
            <a:r>
              <a:rPr lang="nb-NO" sz="2000" b="1" dirty="0">
                <a:solidFill>
                  <a:srgbClr val="1F3AF5"/>
                </a:solidFill>
              </a:rPr>
              <a:t> 2007</a:t>
            </a:r>
            <a:endParaRPr lang="nb-NO" sz="2000" b="1" i="1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85927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61" grpId="0"/>
      <p:bldP spid="62" grpId="0"/>
      <p:bldP spid="63" grpId="0"/>
      <p:bldP spid="6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16468" y="1180307"/>
            <a:ext cx="7429500" cy="4964016"/>
          </a:xfrm>
          <a:prstGeom prst="rect">
            <a:avLst/>
          </a:prstGeom>
        </p:spPr>
      </p:pic>
      <p:sp>
        <p:nvSpPr>
          <p:cNvPr id="4" name="Oval 4"/>
          <p:cNvSpPr>
            <a:spLocks noChangeArrowheads="1"/>
          </p:cNvSpPr>
          <p:nvPr/>
        </p:nvSpPr>
        <p:spPr bwMode="auto">
          <a:xfrm>
            <a:off x="8300735" y="1446416"/>
            <a:ext cx="818188" cy="413165"/>
          </a:xfrm>
          <a:prstGeom prst="ellipse">
            <a:avLst/>
          </a:prstGeom>
          <a:solidFill>
            <a:srgbClr val="FF0000">
              <a:alpha val="0"/>
            </a:srgbClr>
          </a:solidFill>
          <a:ln w="34925">
            <a:solidFill>
              <a:srgbClr val="FF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nb-NO" sz="823"/>
          </a:p>
        </p:txBody>
      </p:sp>
      <p:cxnSp>
        <p:nvCxnSpPr>
          <p:cNvPr id="9" name="Straight Connector 8"/>
          <p:cNvCxnSpPr>
            <a:stCxn id="4" idx="3"/>
          </p:cNvCxnSpPr>
          <p:nvPr/>
        </p:nvCxnSpPr>
        <p:spPr>
          <a:xfrm flipH="1">
            <a:off x="7107378" y="1799073"/>
            <a:ext cx="1313179" cy="1387633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27177" y="3088693"/>
            <a:ext cx="4381509" cy="665989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956300" y="4319566"/>
            <a:ext cx="3731895" cy="129266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sz="1950" dirty="0"/>
              <a:t>over 7,500 webpages</a:t>
            </a:r>
          </a:p>
          <a:p>
            <a:r>
              <a:rPr lang="en-GB" sz="1950" dirty="0"/>
              <a:t>80,000 references</a:t>
            </a:r>
          </a:p>
          <a:p>
            <a:r>
              <a:rPr lang="en-GB" sz="1950" dirty="0"/>
              <a:t>22,000 unique links</a:t>
            </a:r>
          </a:p>
          <a:p>
            <a:r>
              <a:rPr lang="en-GB" sz="1950" dirty="0"/>
              <a:t>approx. 160,000 pageviews / year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211002" y="306388"/>
            <a:ext cx="1483996" cy="3924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950" b="1" i="1" dirty="0" err="1">
                <a:solidFill>
                  <a:srgbClr val="0000FF"/>
                </a:solidFill>
              </a:rPr>
              <a:t>norecopa.no</a:t>
            </a:r>
            <a:endParaRPr lang="en-GB" sz="1950" b="1" i="1" dirty="0">
              <a:solidFill>
                <a:srgbClr val="0000FF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F45DDEA-2A06-624F-8C84-EF260027EAA5}"/>
              </a:ext>
            </a:extLst>
          </p:cNvPr>
          <p:cNvSpPr txBox="1"/>
          <p:nvPr/>
        </p:nvSpPr>
        <p:spPr>
          <a:xfrm>
            <a:off x="1505921" y="657711"/>
            <a:ext cx="7906871" cy="64633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dirty="0"/>
              <a:t>One (intelligent) search engine for everything – you no longer a need to know the names of the databases</a:t>
            </a:r>
          </a:p>
        </p:txBody>
      </p:sp>
    </p:spTree>
    <p:extLst>
      <p:ext uri="{BB962C8B-B14F-4D97-AF65-F5344CB8AC3E}">
        <p14:creationId xmlns:p14="http://schemas.microsoft.com/office/powerpoint/2010/main" val="36379135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F246DAEA-B876-484B-A670-137029C8431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51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16468" y="1180307"/>
            <a:ext cx="7429500" cy="4964016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B8E87849-1941-3240-B73D-08DB7996B97B}"/>
              </a:ext>
            </a:extLst>
          </p:cNvPr>
          <p:cNvSpPr txBox="1"/>
          <p:nvPr/>
        </p:nvSpPr>
        <p:spPr>
          <a:xfrm>
            <a:off x="2449040" y="2387600"/>
            <a:ext cx="6098060" cy="2585323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Responsive and printer-friendly – works equally well on mobile phones, tablets and desktop computers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Hand-picked material for quality and relevance to Laboratory  Animal Science, 3Rs and welfare – based on 30 years of experience and networking in the field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Designed to be an answer to the conclusion of so many presentations at congresses: “we need guidelines”!</a:t>
            </a:r>
          </a:p>
        </p:txBody>
      </p:sp>
    </p:spTree>
    <p:extLst>
      <p:ext uri="{BB962C8B-B14F-4D97-AF65-F5344CB8AC3E}">
        <p14:creationId xmlns:p14="http://schemas.microsoft.com/office/powerpoint/2010/main" val="1284397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e 4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348133" y="699404"/>
            <a:ext cx="5325422" cy="877598"/>
          </a:xfrm>
          <a:prstGeom prst="rect">
            <a:avLst/>
          </a:prstGeom>
        </p:spPr>
      </p:pic>
      <p:sp>
        <p:nvSpPr>
          <p:cNvPr id="2" name="TekstSylinder 1"/>
          <p:cNvSpPr txBox="1"/>
          <p:nvPr/>
        </p:nvSpPr>
        <p:spPr>
          <a:xfrm>
            <a:off x="2627368" y="1032395"/>
            <a:ext cx="1616148" cy="261162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nb-NO" sz="1097" dirty="0"/>
              <a:t>Guidelines </a:t>
            </a:r>
            <a:r>
              <a:rPr lang="nb-NO" sz="1097" dirty="0" err="1"/>
              <a:t>bleeding</a:t>
            </a:r>
            <a:r>
              <a:rPr lang="nb-NO" sz="1097" dirty="0"/>
              <a:t> </a:t>
            </a:r>
            <a:r>
              <a:rPr lang="nb-NO" sz="1097" dirty="0" err="1"/>
              <a:t>mice</a:t>
            </a:r>
            <a:endParaRPr lang="nb-NO" sz="1097" dirty="0"/>
          </a:p>
        </p:txBody>
      </p:sp>
      <p:pic>
        <p:nvPicPr>
          <p:cNvPr id="3" name="Bilde 2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495727" y="1753619"/>
            <a:ext cx="3685910" cy="394919"/>
          </a:xfrm>
          <a:prstGeom prst="rect">
            <a:avLst/>
          </a:prstGeom>
        </p:spPr>
      </p:pic>
      <p:pic>
        <p:nvPicPr>
          <p:cNvPr id="4" name="Bilde 3"/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583487" y="2411817"/>
            <a:ext cx="1184757" cy="1228637"/>
          </a:xfrm>
          <a:prstGeom prst="rect">
            <a:avLst/>
          </a:prstGeom>
        </p:spPr>
      </p:pic>
      <p:pic>
        <p:nvPicPr>
          <p:cNvPr id="6" name="Bilde 5"/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62238" y="1664764"/>
            <a:ext cx="1360277" cy="2414491"/>
          </a:xfrm>
          <a:prstGeom prst="rect">
            <a:avLst/>
          </a:prstGeom>
        </p:spPr>
      </p:pic>
      <p:sp>
        <p:nvSpPr>
          <p:cNvPr id="7" name="TekstSylinder 6"/>
          <p:cNvSpPr txBox="1"/>
          <p:nvPr/>
        </p:nvSpPr>
        <p:spPr>
          <a:xfrm>
            <a:off x="2539608" y="2218250"/>
            <a:ext cx="1587294" cy="261162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nb-NO" sz="1097" dirty="0"/>
              <a:t>Auto-</a:t>
            </a:r>
            <a:r>
              <a:rPr lang="nb-NO" sz="1097" dirty="0" err="1"/>
              <a:t>complete</a:t>
            </a:r>
            <a:r>
              <a:rPr lang="nb-NO" sz="1097" dirty="0"/>
              <a:t> </a:t>
            </a:r>
            <a:r>
              <a:rPr lang="nb-NO" sz="1097" dirty="0" err="1"/>
              <a:t>function</a:t>
            </a:r>
            <a:r>
              <a:rPr lang="nb-NO" sz="1097" dirty="0"/>
              <a:t>:</a:t>
            </a:r>
          </a:p>
        </p:txBody>
      </p:sp>
      <p:sp>
        <p:nvSpPr>
          <p:cNvPr id="8" name="TekstSylinder 7"/>
          <p:cNvSpPr txBox="1"/>
          <p:nvPr/>
        </p:nvSpPr>
        <p:spPr>
          <a:xfrm>
            <a:off x="2583487" y="3622408"/>
            <a:ext cx="5046186" cy="598818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nb-NO" sz="1097" dirty="0"/>
              <a:t>Synonym list:</a:t>
            </a:r>
          </a:p>
          <a:p>
            <a:r>
              <a:rPr lang="nb-NO" sz="1097" dirty="0" err="1"/>
              <a:t>Bleeding</a:t>
            </a:r>
            <a:r>
              <a:rPr lang="nb-NO" sz="1097" dirty="0"/>
              <a:t>, </a:t>
            </a:r>
            <a:r>
              <a:rPr lang="nb-NO" sz="1097" dirty="0" err="1"/>
              <a:t>bloodsampling</a:t>
            </a:r>
            <a:r>
              <a:rPr lang="nb-NO" sz="1097" dirty="0"/>
              <a:t>, </a:t>
            </a:r>
            <a:r>
              <a:rPr lang="nb-NO" sz="1097" dirty="0" err="1"/>
              <a:t>blood</a:t>
            </a:r>
            <a:r>
              <a:rPr lang="nb-NO" sz="1097" dirty="0"/>
              <a:t> sampling, </a:t>
            </a:r>
            <a:r>
              <a:rPr lang="nb-NO" sz="1097" dirty="0" err="1"/>
              <a:t>venepuncture</a:t>
            </a:r>
            <a:r>
              <a:rPr lang="nb-NO" sz="1097" dirty="0"/>
              <a:t>,</a:t>
            </a:r>
          </a:p>
          <a:p>
            <a:r>
              <a:rPr lang="nb-NO" sz="1097" dirty="0" err="1"/>
              <a:t>blood</a:t>
            </a:r>
            <a:r>
              <a:rPr lang="nb-NO" sz="1097" dirty="0"/>
              <a:t> </a:t>
            </a:r>
            <a:r>
              <a:rPr lang="nb-NO" sz="1097" dirty="0" err="1"/>
              <a:t>collection</a:t>
            </a:r>
            <a:r>
              <a:rPr lang="nb-NO" sz="1097" dirty="0"/>
              <a:t>, </a:t>
            </a:r>
            <a:r>
              <a:rPr lang="nb-NO" sz="1097" dirty="0" err="1"/>
              <a:t>phlebotomy</a:t>
            </a:r>
            <a:endParaRPr lang="nb-NO" sz="1097" dirty="0"/>
          </a:p>
        </p:txBody>
      </p:sp>
      <p:sp>
        <p:nvSpPr>
          <p:cNvPr id="9" name="TekstSylinder 8"/>
          <p:cNvSpPr txBox="1"/>
          <p:nvPr/>
        </p:nvSpPr>
        <p:spPr>
          <a:xfrm>
            <a:off x="2382995" y="12566"/>
            <a:ext cx="517782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3200" dirty="0">
                <a:solidFill>
                  <a:srgbClr val="0000FF"/>
                </a:solidFill>
              </a:rPr>
              <a:t>The </a:t>
            </a:r>
            <a:r>
              <a:rPr lang="nb-NO" sz="3200" dirty="0" err="1">
                <a:solidFill>
                  <a:srgbClr val="0000FF"/>
                </a:solidFill>
              </a:rPr>
              <a:t>search</a:t>
            </a:r>
            <a:r>
              <a:rPr lang="nb-NO" sz="3200" dirty="0">
                <a:solidFill>
                  <a:srgbClr val="0000FF"/>
                </a:solidFill>
              </a:rPr>
              <a:t> </a:t>
            </a:r>
            <a:r>
              <a:rPr lang="nb-NO" sz="3200" dirty="0" err="1">
                <a:solidFill>
                  <a:srgbClr val="0000FF"/>
                </a:solidFill>
              </a:rPr>
              <a:t>engine</a:t>
            </a:r>
            <a:endParaRPr lang="nb-NO" sz="3200" dirty="0">
              <a:solidFill>
                <a:srgbClr val="0000FF"/>
              </a:solidFill>
            </a:endParaRPr>
          </a:p>
        </p:txBody>
      </p:sp>
      <p:sp>
        <p:nvSpPr>
          <p:cNvPr id="13" name="Oval 4"/>
          <p:cNvSpPr>
            <a:spLocks noChangeArrowheads="1"/>
          </p:cNvSpPr>
          <p:nvPr/>
        </p:nvSpPr>
        <p:spPr bwMode="auto">
          <a:xfrm>
            <a:off x="3223171" y="897379"/>
            <a:ext cx="1090917" cy="550887"/>
          </a:xfrm>
          <a:prstGeom prst="ellipse">
            <a:avLst/>
          </a:prstGeom>
          <a:solidFill>
            <a:srgbClr val="FF0000">
              <a:alpha val="0"/>
            </a:srgbClr>
          </a:solidFill>
          <a:ln w="34925">
            <a:solidFill>
              <a:srgbClr val="FF0000"/>
            </a:solidFill>
            <a:round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nb-NO" sz="1097"/>
          </a:p>
        </p:txBody>
      </p:sp>
      <p:sp>
        <p:nvSpPr>
          <p:cNvPr id="12" name="Oval 4"/>
          <p:cNvSpPr>
            <a:spLocks noChangeArrowheads="1"/>
          </p:cNvSpPr>
          <p:nvPr/>
        </p:nvSpPr>
        <p:spPr bwMode="auto">
          <a:xfrm>
            <a:off x="5815809" y="1578806"/>
            <a:ext cx="877598" cy="387910"/>
          </a:xfrm>
          <a:prstGeom prst="ellipse">
            <a:avLst/>
          </a:prstGeom>
          <a:solidFill>
            <a:srgbClr val="FF0000">
              <a:alpha val="0"/>
            </a:srgbClr>
          </a:solidFill>
          <a:ln w="34925">
            <a:solidFill>
              <a:srgbClr val="FF0000"/>
            </a:solidFill>
            <a:round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nb-NO" sz="1097"/>
          </a:p>
        </p:txBody>
      </p:sp>
      <p:sp>
        <p:nvSpPr>
          <p:cNvPr id="15" name="TextBox 14"/>
          <p:cNvSpPr txBox="1"/>
          <p:nvPr/>
        </p:nvSpPr>
        <p:spPr>
          <a:xfrm>
            <a:off x="139701" y="4693518"/>
            <a:ext cx="52070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i="1" dirty="0"/>
          </a:p>
          <a:p>
            <a:pPr marL="285750" indent="-285750">
              <a:buFont typeface="Arial" charset="0"/>
              <a:buChar char="•"/>
            </a:pPr>
            <a:r>
              <a:rPr lang="en-GB" dirty="0"/>
              <a:t>Advanced algorithms using Fuzzy Logic and Boolean Logic</a:t>
            </a:r>
          </a:p>
          <a:p>
            <a:pPr marL="285750" indent="-285750">
              <a:buFont typeface="Arial" charset="0"/>
              <a:buChar char="•"/>
            </a:pPr>
            <a:r>
              <a:rPr lang="en-GB" dirty="0"/>
              <a:t>Supports wildcards, proximity searches and truncation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A9D00C59-AFB9-264B-8D05-25529B942AF3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71426" y="4753080"/>
            <a:ext cx="5020274" cy="1901720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4F9D2563-AAB9-224A-8352-C92ECAE88116}"/>
              </a:ext>
            </a:extLst>
          </p:cNvPr>
          <p:cNvSpPr txBox="1"/>
          <p:nvPr/>
        </p:nvSpPr>
        <p:spPr>
          <a:xfrm>
            <a:off x="4521201" y="4414118"/>
            <a:ext cx="5207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3"/>
            <a:r>
              <a:rPr lang="en-GB" dirty="0"/>
              <a:t>A help file is available:</a:t>
            </a:r>
          </a:p>
        </p:txBody>
      </p:sp>
      <p:sp>
        <p:nvSpPr>
          <p:cNvPr id="18" name="Oval 4">
            <a:extLst>
              <a:ext uri="{FF2B5EF4-FFF2-40B4-BE49-F238E27FC236}">
                <a16:creationId xmlns:a16="http://schemas.microsoft.com/office/drawing/2014/main" id="{CCCF13C9-D9B2-D54D-AC6D-76350E32201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84108" y="5706306"/>
            <a:ext cx="2147091" cy="275394"/>
          </a:xfrm>
          <a:prstGeom prst="ellipse">
            <a:avLst/>
          </a:prstGeom>
          <a:solidFill>
            <a:srgbClr val="FF0000">
              <a:alpha val="0"/>
            </a:srgbClr>
          </a:solidFill>
          <a:ln w="34925">
            <a:solidFill>
              <a:srgbClr val="FF0000"/>
            </a:solidFill>
            <a:round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nb-NO" sz="1097"/>
          </a:p>
        </p:txBody>
      </p:sp>
    </p:spTree>
    <p:extLst>
      <p:ext uri="{BB962C8B-B14F-4D97-AF65-F5344CB8AC3E}">
        <p14:creationId xmlns:p14="http://schemas.microsoft.com/office/powerpoint/2010/main" val="466743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13" grpId="0" animBg="1"/>
      <p:bldP spid="12" grpId="0" animBg="1"/>
      <p:bldP spid="15" grpId="0"/>
      <p:bldP spid="17" grpId="0"/>
      <p:bldP spid="1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AA7BE61-43A3-FC49-A8BE-1254B928177B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91018" y="1140310"/>
            <a:ext cx="5543625" cy="533579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434306" y="728226"/>
            <a:ext cx="6779419" cy="3174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63" dirty="0"/>
              <a:t>Search for ‘bleeding mice’ on Google and </a:t>
            </a:r>
            <a:r>
              <a:rPr lang="en-GB" sz="1463" dirty="0" err="1"/>
              <a:t>Norecopa</a:t>
            </a:r>
            <a:r>
              <a:rPr lang="en-GB" sz="1463" dirty="0"/>
              <a:t>.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18891" y="1435899"/>
            <a:ext cx="5793712" cy="4614064"/>
          </a:xfrm>
          <a:prstGeom prst="rect">
            <a:avLst/>
          </a:prstGeom>
          <a:ln w="57150">
            <a:solidFill>
              <a:schemeClr val="accent1"/>
            </a:solidFill>
          </a:ln>
        </p:spPr>
      </p:pic>
      <p:sp>
        <p:nvSpPr>
          <p:cNvPr id="8" name="Oval 7">
            <a:extLst>
              <a:ext uri="{FF2B5EF4-FFF2-40B4-BE49-F238E27FC236}">
                <a16:creationId xmlns:a16="http://schemas.microsoft.com/office/drawing/2014/main" id="{D2F0B271-3143-2847-8DB0-3BE6EC38364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01380" y="2528046"/>
            <a:ext cx="948439" cy="637971"/>
          </a:xfrm>
          <a:prstGeom prst="ellipse">
            <a:avLst/>
          </a:prstGeom>
          <a:solidFill>
            <a:srgbClr val="FF0000">
              <a:alpha val="0"/>
            </a:srgbClr>
          </a:solidFill>
          <a:ln w="19050">
            <a:solidFill>
              <a:srgbClr val="FF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nb-NO" sz="1097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7F6F3982-2F9A-BF4D-8DCD-4ADB96AD213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32102" y="1766043"/>
            <a:ext cx="948439" cy="637971"/>
          </a:xfrm>
          <a:prstGeom prst="ellipse">
            <a:avLst/>
          </a:prstGeom>
          <a:solidFill>
            <a:srgbClr val="FF0000">
              <a:alpha val="0"/>
            </a:srgbClr>
          </a:solidFill>
          <a:ln w="19050">
            <a:solidFill>
              <a:srgbClr val="FF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nb-NO" sz="1097"/>
          </a:p>
        </p:txBody>
      </p:sp>
    </p:spTree>
    <p:extLst>
      <p:ext uri="{BB962C8B-B14F-4D97-AF65-F5344CB8AC3E}">
        <p14:creationId xmlns:p14="http://schemas.microsoft.com/office/powerpoint/2010/main" val="4725442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18891" y="1435899"/>
            <a:ext cx="5793712" cy="4614064"/>
          </a:xfrm>
          <a:prstGeom prst="rect">
            <a:avLst/>
          </a:prstGeom>
        </p:spPr>
      </p:pic>
      <p:sp>
        <p:nvSpPr>
          <p:cNvPr id="6" name="Oval 5"/>
          <p:cNvSpPr>
            <a:spLocks noChangeArrowheads="1"/>
          </p:cNvSpPr>
          <p:nvPr/>
        </p:nvSpPr>
        <p:spPr bwMode="auto">
          <a:xfrm>
            <a:off x="2493419" y="3852071"/>
            <a:ext cx="1087187" cy="784224"/>
          </a:xfrm>
          <a:prstGeom prst="ellipse">
            <a:avLst/>
          </a:prstGeom>
          <a:solidFill>
            <a:srgbClr val="FF0000">
              <a:alpha val="0"/>
            </a:srgbClr>
          </a:solidFill>
          <a:ln w="19050">
            <a:solidFill>
              <a:srgbClr val="FF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nb-NO" sz="1097"/>
          </a:p>
        </p:txBody>
      </p:sp>
      <p:sp>
        <p:nvSpPr>
          <p:cNvPr id="8" name="TextBox 7"/>
          <p:cNvSpPr txBox="1"/>
          <p:nvPr/>
        </p:nvSpPr>
        <p:spPr>
          <a:xfrm>
            <a:off x="1329828" y="3976908"/>
            <a:ext cx="1289065" cy="121796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GB" sz="1463" dirty="0"/>
              <a:t>‘Bleeding’ not mentioned, but identified by </a:t>
            </a:r>
            <a:r>
              <a:rPr lang="en-GB" sz="1463"/>
              <a:t>the synonym list</a:t>
            </a:r>
          </a:p>
        </p:txBody>
      </p:sp>
      <p:sp>
        <p:nvSpPr>
          <p:cNvPr id="11" name="Oval 10"/>
          <p:cNvSpPr>
            <a:spLocks noChangeArrowheads="1"/>
          </p:cNvSpPr>
          <p:nvPr/>
        </p:nvSpPr>
        <p:spPr bwMode="auto">
          <a:xfrm>
            <a:off x="6497094" y="2221706"/>
            <a:ext cx="1087187" cy="3828256"/>
          </a:xfrm>
          <a:prstGeom prst="ellipse">
            <a:avLst/>
          </a:prstGeom>
          <a:solidFill>
            <a:srgbClr val="FF0000">
              <a:alpha val="0"/>
            </a:srgbClr>
          </a:solidFill>
          <a:ln w="19050">
            <a:solidFill>
              <a:srgbClr val="FF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nb-NO" sz="1097"/>
          </a:p>
        </p:txBody>
      </p:sp>
    </p:spTree>
    <p:extLst>
      <p:ext uri="{BB962C8B-B14F-4D97-AF65-F5344CB8AC3E}">
        <p14:creationId xmlns:p14="http://schemas.microsoft.com/office/powerpoint/2010/main" val="6570697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067A83F-A404-A046-8CBF-21863311462F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5907" y="21228"/>
            <a:ext cx="8128945" cy="6836771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6" name="Oval 5">
            <a:extLst>
              <a:ext uri="{FF2B5EF4-FFF2-40B4-BE49-F238E27FC236}">
                <a16:creationId xmlns:a16="http://schemas.microsoft.com/office/drawing/2014/main" id="{990FD2B2-2DB4-CB4A-80C2-394413FB0024}"/>
              </a:ext>
            </a:extLst>
          </p:cNvPr>
          <p:cNvSpPr>
            <a:spLocks noChangeArrowheads="1"/>
          </p:cNvSpPr>
          <p:nvPr/>
        </p:nvSpPr>
        <p:spPr bwMode="auto">
          <a:xfrm>
            <a:off x="863950" y="2117033"/>
            <a:ext cx="835641" cy="805070"/>
          </a:xfrm>
          <a:prstGeom prst="ellipse">
            <a:avLst/>
          </a:prstGeom>
          <a:solidFill>
            <a:srgbClr val="FF0000">
              <a:alpha val="0"/>
            </a:srgbClr>
          </a:solidFill>
          <a:ln w="50800">
            <a:solidFill>
              <a:srgbClr val="FF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nb-NO" sz="1097" dirty="0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ADB7B699-64D8-7641-A32F-D883C2EB4F0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33661" y="1464362"/>
            <a:ext cx="3518451" cy="5512907"/>
          </a:xfrm>
          <a:prstGeom prst="ellipse">
            <a:avLst/>
          </a:prstGeom>
          <a:solidFill>
            <a:srgbClr val="FF0000">
              <a:alpha val="0"/>
            </a:srgbClr>
          </a:solidFill>
          <a:ln w="50800">
            <a:solidFill>
              <a:srgbClr val="FF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nb-NO" sz="1097" dirty="0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B90A3DDC-EA8D-A04B-BA42-0DBBA653557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32983" y="79513"/>
            <a:ext cx="2840033" cy="805070"/>
          </a:xfrm>
          <a:prstGeom prst="ellipse">
            <a:avLst/>
          </a:prstGeom>
          <a:solidFill>
            <a:srgbClr val="FF0000">
              <a:alpha val="0"/>
            </a:srgbClr>
          </a:solidFill>
          <a:ln w="50800">
            <a:solidFill>
              <a:srgbClr val="FF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nb-NO" sz="1097" dirty="0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20F045FE-FBC4-5D41-87D3-79A10F1E400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51550" y="4098233"/>
            <a:ext cx="835641" cy="805070"/>
          </a:xfrm>
          <a:prstGeom prst="ellipse">
            <a:avLst/>
          </a:prstGeom>
          <a:solidFill>
            <a:srgbClr val="FF0000">
              <a:alpha val="0"/>
            </a:srgbClr>
          </a:solidFill>
          <a:ln w="50800">
            <a:solidFill>
              <a:srgbClr val="FF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nb-NO" sz="1097" dirty="0"/>
          </a:p>
        </p:txBody>
      </p:sp>
      <p:pic>
        <p:nvPicPr>
          <p:cNvPr id="3" name="Graphic 2" descr="Right Pointing Backhand Index ">
            <a:extLst>
              <a:ext uri="{FF2B5EF4-FFF2-40B4-BE49-F238E27FC236}">
                <a16:creationId xmlns:a16="http://schemas.microsoft.com/office/drawing/2014/main" id="{E33DD04F-C6CF-5246-B554-30279F15CE1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552700" y="101600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06273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10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66051"/>
          <a:stretch/>
        </p:blipFill>
        <p:spPr>
          <a:xfrm>
            <a:off x="600796" y="422384"/>
            <a:ext cx="8704407" cy="2041416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A082DC5-3A37-4040-8E76-1C25FB51931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0706" y="2737763"/>
            <a:ext cx="7964587" cy="3951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88336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0C2E3FCC-CC5E-4F4D-A15B-58913E7D827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9498" y="1001388"/>
            <a:ext cx="9906000" cy="2793864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D450BF0A-18E1-9441-8FEA-7D6296767B52}"/>
              </a:ext>
            </a:extLst>
          </p:cNvPr>
          <p:cNvSpPr/>
          <p:nvPr/>
        </p:nvSpPr>
        <p:spPr>
          <a:xfrm>
            <a:off x="217678" y="2213574"/>
            <a:ext cx="1003852" cy="427383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A0F940E-84A7-F64E-83D1-B565B430941A}"/>
              </a:ext>
            </a:extLst>
          </p:cNvPr>
          <p:cNvSpPr/>
          <p:nvPr/>
        </p:nvSpPr>
        <p:spPr>
          <a:xfrm>
            <a:off x="79513" y="2638105"/>
            <a:ext cx="9826487" cy="1053547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08487619-3F9E-3349-94E3-494DC74E8EA9}"/>
              </a:ext>
            </a:extLst>
          </p:cNvPr>
          <p:cNvCxnSpPr>
            <a:cxnSpLocks/>
          </p:cNvCxnSpPr>
          <p:nvPr/>
        </p:nvCxnSpPr>
        <p:spPr>
          <a:xfrm>
            <a:off x="197799" y="2643701"/>
            <a:ext cx="1053548" cy="0"/>
          </a:xfrm>
          <a:prstGeom prst="line">
            <a:avLst/>
          </a:prstGeom>
          <a:ln w="349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9">
            <a:extLst>
              <a:ext uri="{FF2B5EF4-FFF2-40B4-BE49-F238E27FC236}">
                <a16:creationId xmlns:a16="http://schemas.microsoft.com/office/drawing/2014/main" id="{5B42DE1F-929C-BE4E-B72F-AC615CF3643C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490" y="3743406"/>
            <a:ext cx="1932255" cy="2731136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AD8E4759-6A3D-6A41-9C2D-D80F264CC452}"/>
              </a:ext>
            </a:extLst>
          </p:cNvPr>
          <p:cNvSpPr txBox="1"/>
          <p:nvPr/>
        </p:nvSpPr>
        <p:spPr>
          <a:xfrm>
            <a:off x="4267200" y="4394200"/>
            <a:ext cx="32657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Lectures by international experts</a:t>
            </a: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33EFEB63-8373-DA4E-BE21-757725F62AF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14502" y="2810671"/>
            <a:ext cx="1490997" cy="275429"/>
          </a:xfrm>
          <a:prstGeom prst="ellipse">
            <a:avLst/>
          </a:prstGeom>
          <a:solidFill>
            <a:srgbClr val="FF0000">
              <a:alpha val="0"/>
            </a:srgbClr>
          </a:solidFill>
          <a:ln w="19050">
            <a:solidFill>
              <a:srgbClr val="FF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nb-NO" sz="1097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2B3689F2-BE93-2142-83B4-136D29BC82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43800" y="2988471"/>
            <a:ext cx="1638299" cy="389729"/>
          </a:xfrm>
          <a:prstGeom prst="ellipse">
            <a:avLst/>
          </a:prstGeom>
          <a:solidFill>
            <a:srgbClr val="FF0000">
              <a:alpha val="0"/>
            </a:srgbClr>
          </a:solidFill>
          <a:ln w="19050">
            <a:solidFill>
              <a:srgbClr val="FF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nb-NO" sz="1097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A6AEC04-FD35-9846-AD22-73FB8CFB2AB2}"/>
              </a:ext>
            </a:extLst>
          </p:cNvPr>
          <p:cNvSpPr txBox="1"/>
          <p:nvPr/>
        </p:nvSpPr>
        <p:spPr>
          <a:xfrm>
            <a:off x="4279900" y="5257800"/>
            <a:ext cx="334784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Position statements,</a:t>
            </a:r>
          </a:p>
          <a:p>
            <a:r>
              <a:rPr lang="en-GB" dirty="0"/>
              <a:t>e.g. toe clipping, food deprivation</a:t>
            </a: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01A2F9B4-F160-1F46-AF53-51E6C11DCEB2}"/>
              </a:ext>
            </a:extLst>
          </p:cNvPr>
          <p:cNvSpPr>
            <a:spLocks noChangeArrowheads="1"/>
          </p:cNvSpPr>
          <p:nvPr/>
        </p:nvSpPr>
        <p:spPr bwMode="auto">
          <a:xfrm>
            <a:off x="-38100" y="2823371"/>
            <a:ext cx="1490997" cy="275429"/>
          </a:xfrm>
          <a:prstGeom prst="ellipse">
            <a:avLst/>
          </a:prstGeom>
          <a:solidFill>
            <a:srgbClr val="FF0000">
              <a:alpha val="0"/>
            </a:srgbClr>
          </a:solidFill>
          <a:ln w="19050">
            <a:solidFill>
              <a:srgbClr val="FF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nb-NO" sz="1097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61ED6EC5-3203-624C-82C4-AC7D751A9C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26102" y="1083471"/>
            <a:ext cx="1490997" cy="275429"/>
          </a:xfrm>
          <a:prstGeom prst="ellipse">
            <a:avLst/>
          </a:prstGeom>
          <a:solidFill>
            <a:srgbClr val="FF0000">
              <a:alpha val="0"/>
            </a:srgbClr>
          </a:solidFill>
          <a:ln w="19050">
            <a:solidFill>
              <a:srgbClr val="FF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nb-NO" sz="1097"/>
          </a:p>
        </p:txBody>
      </p:sp>
    </p:spTree>
    <p:extLst>
      <p:ext uri="{BB962C8B-B14F-4D97-AF65-F5344CB8AC3E}">
        <p14:creationId xmlns:p14="http://schemas.microsoft.com/office/powerpoint/2010/main" val="7909002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 animBg="1"/>
      <p:bldP spid="14" grpId="0" animBg="1"/>
      <p:bldP spid="15" grpId="0"/>
      <p:bldP spid="16" grpId="0" animBg="1"/>
      <p:bldP spid="17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37B89B2-489B-AB44-8BC7-343291BA7A75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952462"/>
            <a:ext cx="9906000" cy="2750651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D450BF0A-18E1-9441-8FEA-7D6296767B52}"/>
              </a:ext>
            </a:extLst>
          </p:cNvPr>
          <p:cNvSpPr/>
          <p:nvPr/>
        </p:nvSpPr>
        <p:spPr>
          <a:xfrm>
            <a:off x="1151742" y="2213574"/>
            <a:ext cx="1003852" cy="427383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A0F940E-84A7-F64E-83D1-B565B430941A}"/>
              </a:ext>
            </a:extLst>
          </p:cNvPr>
          <p:cNvSpPr/>
          <p:nvPr/>
        </p:nvSpPr>
        <p:spPr>
          <a:xfrm>
            <a:off x="79513" y="2638105"/>
            <a:ext cx="9826487" cy="1053547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08487619-3F9E-3349-94E3-494DC74E8EA9}"/>
              </a:ext>
            </a:extLst>
          </p:cNvPr>
          <p:cNvCxnSpPr>
            <a:cxnSpLocks/>
          </p:cNvCxnSpPr>
          <p:nvPr/>
        </p:nvCxnSpPr>
        <p:spPr>
          <a:xfrm>
            <a:off x="1131863" y="2643701"/>
            <a:ext cx="1053548" cy="0"/>
          </a:xfrm>
          <a:prstGeom prst="line">
            <a:avLst/>
          </a:prstGeom>
          <a:ln w="349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kstSylinder 4">
            <a:extLst>
              <a:ext uri="{FF2B5EF4-FFF2-40B4-BE49-F238E27FC236}">
                <a16:creationId xmlns:a16="http://schemas.microsoft.com/office/drawing/2014/main" id="{B5489395-C834-0540-8916-E209C20E646D}"/>
              </a:ext>
            </a:extLst>
          </p:cNvPr>
          <p:cNvSpPr txBox="1"/>
          <p:nvPr/>
        </p:nvSpPr>
        <p:spPr>
          <a:xfrm>
            <a:off x="6976977" y="4479299"/>
            <a:ext cx="2929023" cy="14157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/>
            <a:r>
              <a:rPr lang="en-US" sz="2000" i="1" dirty="0">
                <a:latin typeface="Arial"/>
                <a:cs typeface="Arial"/>
              </a:rPr>
              <a:t>The three S’s</a:t>
            </a:r>
            <a:endParaRPr lang="en-US" sz="1200" i="1" dirty="0">
              <a:latin typeface="Arial"/>
              <a:cs typeface="Arial"/>
            </a:endParaRPr>
          </a:p>
          <a:p>
            <a:endParaRPr lang="en-US" sz="1200" i="1" dirty="0">
              <a:latin typeface="Arial"/>
              <a:cs typeface="Arial"/>
            </a:endParaRPr>
          </a:p>
          <a:p>
            <a:pPr marL="800100" lvl="1" indent="-342900">
              <a:buFont typeface="Arial"/>
              <a:buChar char="•"/>
            </a:pPr>
            <a:r>
              <a:rPr lang="en-US" i="1" dirty="0">
                <a:latin typeface="Arial"/>
                <a:cs typeface="Arial"/>
              </a:rPr>
              <a:t>Good Science</a:t>
            </a:r>
          </a:p>
          <a:p>
            <a:pPr marL="800100" lvl="1" indent="-342900">
              <a:buFont typeface="Arial"/>
              <a:buChar char="•"/>
            </a:pPr>
            <a:r>
              <a:rPr lang="en-US" i="1" dirty="0">
                <a:latin typeface="Arial"/>
                <a:cs typeface="Arial"/>
              </a:rPr>
              <a:t>Good Sense</a:t>
            </a:r>
            <a:endParaRPr lang="en-US" i="1" dirty="0">
              <a:solidFill>
                <a:srgbClr val="008000"/>
              </a:solidFill>
              <a:latin typeface="Arial"/>
              <a:cs typeface="Arial"/>
            </a:endParaRPr>
          </a:p>
          <a:p>
            <a:pPr marL="800100" lvl="1" indent="-342900">
              <a:buFont typeface="Arial"/>
              <a:buChar char="•"/>
            </a:pPr>
            <a:r>
              <a:rPr lang="en-US" i="1" dirty="0">
                <a:latin typeface="Arial"/>
                <a:cs typeface="Arial"/>
              </a:rPr>
              <a:t>Good Sensibilities</a:t>
            </a:r>
            <a:endParaRPr lang="en-US" i="1" dirty="0">
              <a:solidFill>
                <a:srgbClr val="008000"/>
              </a:solidFill>
              <a:latin typeface="Arial"/>
              <a:cs typeface="Arial"/>
            </a:endParaRPr>
          </a:p>
        </p:txBody>
      </p:sp>
      <p:pic>
        <p:nvPicPr>
          <p:cNvPr id="11" name="Bilde 2" descr="CarolNewton.jpg">
            <a:extLst>
              <a:ext uri="{FF2B5EF4-FFF2-40B4-BE49-F238E27FC236}">
                <a16:creationId xmlns:a16="http://schemas.microsoft.com/office/drawing/2014/main" id="{C06BDD93-4647-8047-AC25-AE2225F02EE7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83045" y="4070556"/>
            <a:ext cx="1603659" cy="2183484"/>
          </a:xfrm>
          <a:prstGeom prst="rect">
            <a:avLst/>
          </a:prstGeom>
        </p:spPr>
      </p:pic>
      <p:sp>
        <p:nvSpPr>
          <p:cNvPr id="12" name="TekstSylinder 6">
            <a:extLst>
              <a:ext uri="{FF2B5EF4-FFF2-40B4-BE49-F238E27FC236}">
                <a16:creationId xmlns:a16="http://schemas.microsoft.com/office/drawing/2014/main" id="{6A074440-7473-914F-886A-2902464E4965}"/>
              </a:ext>
            </a:extLst>
          </p:cNvPr>
          <p:cNvSpPr txBox="1"/>
          <p:nvPr/>
        </p:nvSpPr>
        <p:spPr>
          <a:xfrm>
            <a:off x="5230760" y="6409577"/>
            <a:ext cx="257605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1100" dirty="0"/>
              <a:t>Carol Newton</a:t>
            </a:r>
          </a:p>
          <a:p>
            <a:pPr algn="ctr"/>
            <a:r>
              <a:rPr lang="nb-NO" sz="1100" dirty="0" err="1"/>
              <a:t>photo</a:t>
            </a:r>
            <a:r>
              <a:rPr lang="nb-NO" sz="1100" dirty="0"/>
              <a:t>: National Library </a:t>
            </a:r>
            <a:r>
              <a:rPr lang="nb-NO" sz="1100" dirty="0" err="1"/>
              <a:t>of</a:t>
            </a:r>
            <a:r>
              <a:rPr lang="nb-NO" sz="1100" dirty="0"/>
              <a:t> </a:t>
            </a:r>
            <a:r>
              <a:rPr lang="nb-NO" sz="1100" dirty="0" err="1"/>
              <a:t>Medicine</a:t>
            </a:r>
            <a:endParaRPr lang="en-US" sz="1100" dirty="0">
              <a:cs typeface="Arial"/>
            </a:endParaRPr>
          </a:p>
        </p:txBody>
      </p:sp>
      <p:sp>
        <p:nvSpPr>
          <p:cNvPr id="13" name="TekstSylinder 4">
            <a:extLst>
              <a:ext uri="{FF2B5EF4-FFF2-40B4-BE49-F238E27FC236}">
                <a16:creationId xmlns:a16="http://schemas.microsoft.com/office/drawing/2014/main" id="{6081B2D4-6A60-CB4E-B0E9-D81E06C202D0}"/>
              </a:ext>
            </a:extLst>
          </p:cNvPr>
          <p:cNvSpPr txBox="1"/>
          <p:nvPr/>
        </p:nvSpPr>
        <p:spPr>
          <a:xfrm>
            <a:off x="2557353" y="4484215"/>
            <a:ext cx="2678300" cy="14157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/>
            <a:r>
              <a:rPr lang="en-US" sz="2000" i="1" dirty="0">
                <a:latin typeface="Arial"/>
                <a:cs typeface="Arial"/>
              </a:rPr>
              <a:t>The three R’s</a:t>
            </a:r>
            <a:endParaRPr lang="en-US" sz="1200" i="1" dirty="0">
              <a:latin typeface="Arial"/>
              <a:cs typeface="Arial"/>
            </a:endParaRPr>
          </a:p>
          <a:p>
            <a:endParaRPr lang="en-US" sz="1200" i="1" dirty="0">
              <a:latin typeface="Arial"/>
              <a:cs typeface="Arial"/>
            </a:endParaRPr>
          </a:p>
          <a:p>
            <a:pPr marL="800100" lvl="1" indent="-342900">
              <a:buFont typeface="Arial"/>
              <a:buChar char="•"/>
            </a:pPr>
            <a:r>
              <a:rPr lang="en-US" i="1" dirty="0">
                <a:latin typeface="Arial"/>
                <a:cs typeface="Arial"/>
              </a:rPr>
              <a:t>Replace</a:t>
            </a:r>
          </a:p>
          <a:p>
            <a:pPr marL="800100" lvl="1" indent="-342900">
              <a:buFont typeface="Arial"/>
              <a:buChar char="•"/>
            </a:pPr>
            <a:r>
              <a:rPr lang="en-US" i="1" dirty="0">
                <a:latin typeface="Arial"/>
                <a:cs typeface="Arial"/>
              </a:rPr>
              <a:t>Reduce</a:t>
            </a:r>
            <a:endParaRPr lang="en-US" i="1" dirty="0">
              <a:solidFill>
                <a:srgbClr val="008000"/>
              </a:solidFill>
              <a:latin typeface="Arial"/>
              <a:cs typeface="Arial"/>
            </a:endParaRPr>
          </a:p>
          <a:p>
            <a:pPr marL="800100" lvl="1" indent="-342900">
              <a:buFont typeface="Arial"/>
              <a:buChar char="•"/>
            </a:pPr>
            <a:r>
              <a:rPr lang="en-US" i="1" dirty="0">
                <a:latin typeface="Arial"/>
                <a:cs typeface="Arial"/>
              </a:rPr>
              <a:t>Refine</a:t>
            </a:r>
            <a:endParaRPr lang="en-US" i="1" dirty="0">
              <a:solidFill>
                <a:srgbClr val="008000"/>
              </a:solidFill>
              <a:latin typeface="Arial"/>
              <a:cs typeface="Arial"/>
            </a:endParaRPr>
          </a:p>
        </p:txBody>
      </p:sp>
      <p:pic>
        <p:nvPicPr>
          <p:cNvPr id="14" name="Picture 6" descr="Russell&amp;Burch">
            <a:extLst>
              <a:ext uri="{FF2B5EF4-FFF2-40B4-BE49-F238E27FC236}">
                <a16:creationId xmlns:a16="http://schemas.microsoft.com/office/drawing/2014/main" id="{C2230BC5-ACDD-3D4A-A6AB-2998ED3368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52599" y="4368980"/>
            <a:ext cx="2569258" cy="18482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TekstSylinder 6">
            <a:extLst>
              <a:ext uri="{FF2B5EF4-FFF2-40B4-BE49-F238E27FC236}">
                <a16:creationId xmlns:a16="http://schemas.microsoft.com/office/drawing/2014/main" id="{A6C3AD4C-FB31-E04D-8BEF-A9136883A9EB}"/>
              </a:ext>
            </a:extLst>
          </p:cNvPr>
          <p:cNvSpPr txBox="1"/>
          <p:nvPr/>
        </p:nvSpPr>
        <p:spPr>
          <a:xfrm>
            <a:off x="299863" y="6404664"/>
            <a:ext cx="257605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1100" dirty="0"/>
              <a:t>William Russell &amp; Rex </a:t>
            </a:r>
            <a:r>
              <a:rPr lang="nb-NO" sz="1100" dirty="0" err="1"/>
              <a:t>Burch</a:t>
            </a:r>
            <a:endParaRPr lang="nb-NO" sz="1100" dirty="0"/>
          </a:p>
          <a:p>
            <a:pPr algn="ctr"/>
            <a:r>
              <a:rPr lang="nb-NO" sz="1100" dirty="0" err="1"/>
              <a:t>photo</a:t>
            </a:r>
            <a:r>
              <a:rPr lang="nb-NO" sz="1100" dirty="0"/>
              <a:t>: UFAW</a:t>
            </a:r>
            <a:endParaRPr lang="en-US" sz="1100" dirty="0"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1908758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2" grpId="0"/>
      <p:bldP spid="13" grpId="0"/>
      <p:bldP spid="1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12CA47AB-FC3B-A544-83E5-329906B0C35F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0790" y="0"/>
            <a:ext cx="8664420" cy="6858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D450BF0A-18E1-9441-8FEA-7D6296767B52}"/>
              </a:ext>
            </a:extLst>
          </p:cNvPr>
          <p:cNvSpPr/>
          <p:nvPr/>
        </p:nvSpPr>
        <p:spPr>
          <a:xfrm>
            <a:off x="2547927" y="1023868"/>
            <a:ext cx="1227659" cy="427383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A0F940E-84A7-F64E-83D1-B565B430941A}"/>
              </a:ext>
            </a:extLst>
          </p:cNvPr>
          <p:cNvSpPr/>
          <p:nvPr/>
        </p:nvSpPr>
        <p:spPr>
          <a:xfrm>
            <a:off x="570270" y="1448399"/>
            <a:ext cx="8760543" cy="1053547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08487619-3F9E-3349-94E3-494DC74E8EA9}"/>
              </a:ext>
            </a:extLst>
          </p:cNvPr>
          <p:cNvCxnSpPr>
            <a:cxnSpLocks/>
          </p:cNvCxnSpPr>
          <p:nvPr/>
        </p:nvCxnSpPr>
        <p:spPr>
          <a:xfrm>
            <a:off x="2528049" y="1453995"/>
            <a:ext cx="1208209" cy="0"/>
          </a:xfrm>
          <a:prstGeom prst="line">
            <a:avLst/>
          </a:prstGeom>
          <a:ln w="349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2902172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54013" y="155921"/>
            <a:ext cx="4199317" cy="6355073"/>
          </a:xfrm>
          <a:prstGeom prst="rect">
            <a:avLst/>
          </a:prstGeom>
          <a:ln w="38100">
            <a:solidFill>
              <a:srgbClr val="1F3AF5"/>
            </a:solidFill>
          </a:ln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339DE9B6-FEC1-C149-A5EA-2F8DF0A00D9F}"/>
              </a:ext>
            </a:extLst>
          </p:cNvPr>
          <p:cNvSpPr txBox="1"/>
          <p:nvPr/>
        </p:nvSpPr>
        <p:spPr>
          <a:xfrm>
            <a:off x="507447" y="1431236"/>
            <a:ext cx="2171685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b="1" dirty="0"/>
              <a:t>NORINA</a:t>
            </a:r>
            <a:endParaRPr lang="en-GB" b="1" dirty="0"/>
          </a:p>
          <a:p>
            <a:endParaRPr lang="en-GB" dirty="0"/>
          </a:p>
          <a:p>
            <a:r>
              <a:rPr lang="en-GB" dirty="0"/>
              <a:t>approx. 3,100 entries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1727F90-EDC5-574C-8E61-C68726678411}"/>
              </a:ext>
            </a:extLst>
          </p:cNvPr>
          <p:cNvSpPr txBox="1"/>
          <p:nvPr/>
        </p:nvSpPr>
        <p:spPr>
          <a:xfrm>
            <a:off x="526774" y="5307496"/>
            <a:ext cx="27940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solidFill>
                  <a:srgbClr val="1F3AF5"/>
                </a:solidFill>
              </a:rPr>
              <a:t>https://</a:t>
            </a:r>
            <a:r>
              <a:rPr lang="en-GB" dirty="0" err="1">
                <a:solidFill>
                  <a:srgbClr val="1F3AF5"/>
                </a:solidFill>
              </a:rPr>
              <a:t>norecopa.no</a:t>
            </a:r>
            <a:r>
              <a:rPr lang="en-GB" dirty="0">
                <a:solidFill>
                  <a:srgbClr val="1F3AF5"/>
                </a:solidFill>
              </a:rPr>
              <a:t>/</a:t>
            </a:r>
            <a:r>
              <a:rPr lang="en-GB" dirty="0" err="1">
                <a:solidFill>
                  <a:srgbClr val="1F3AF5"/>
                </a:solidFill>
              </a:rPr>
              <a:t>norina</a:t>
            </a:r>
            <a:endParaRPr lang="en-GB" dirty="0">
              <a:solidFill>
                <a:srgbClr val="1F3AF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583226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39DE9B6-FEC1-C149-A5EA-2F8DF0A00D9F}"/>
              </a:ext>
            </a:extLst>
          </p:cNvPr>
          <p:cNvSpPr txBox="1"/>
          <p:nvPr/>
        </p:nvSpPr>
        <p:spPr>
          <a:xfrm>
            <a:off x="507447" y="1405836"/>
            <a:ext cx="2171685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b="1" dirty="0" err="1"/>
              <a:t>TextBase</a:t>
            </a:r>
            <a:endParaRPr lang="en-GB" b="1" dirty="0"/>
          </a:p>
          <a:p>
            <a:endParaRPr lang="en-GB" dirty="0"/>
          </a:p>
          <a:p>
            <a:r>
              <a:rPr lang="en-GB" dirty="0"/>
              <a:t>approx. 1,700 entries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D5C5E44-D83C-514E-B622-6ECC9ED7134E}"/>
              </a:ext>
            </a:extLst>
          </p:cNvPr>
          <p:cNvSpPr txBox="1"/>
          <p:nvPr/>
        </p:nvSpPr>
        <p:spPr>
          <a:xfrm>
            <a:off x="540578" y="5331897"/>
            <a:ext cx="29860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solidFill>
                  <a:srgbClr val="1F3AF5"/>
                </a:solidFill>
              </a:rPr>
              <a:t>https://</a:t>
            </a:r>
            <a:r>
              <a:rPr lang="en-GB" dirty="0" err="1">
                <a:solidFill>
                  <a:srgbClr val="1F3AF5"/>
                </a:solidFill>
              </a:rPr>
              <a:t>norecopa.no</a:t>
            </a:r>
            <a:r>
              <a:rPr lang="en-GB" dirty="0">
                <a:solidFill>
                  <a:srgbClr val="1F3AF5"/>
                </a:solidFill>
              </a:rPr>
              <a:t>/</a:t>
            </a:r>
            <a:r>
              <a:rPr lang="en-GB" dirty="0" err="1">
                <a:solidFill>
                  <a:srgbClr val="1F3AF5"/>
                </a:solidFill>
              </a:rPr>
              <a:t>textbase</a:t>
            </a:r>
            <a:endParaRPr lang="en-GB" dirty="0">
              <a:solidFill>
                <a:srgbClr val="1F3AF5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EACEF11-A3DF-6940-AAAA-B3E92D8700DD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81167" y="144118"/>
            <a:ext cx="3963442" cy="6539246"/>
          </a:xfrm>
          <a:prstGeom prst="rect">
            <a:avLst/>
          </a:prstGeom>
          <a:ln w="38100">
            <a:solidFill>
              <a:srgbClr val="1F3AF5"/>
            </a:solidFill>
          </a:ln>
        </p:spPr>
      </p:pic>
    </p:spTree>
    <p:extLst>
      <p:ext uri="{BB962C8B-B14F-4D97-AF65-F5344CB8AC3E}">
        <p14:creationId xmlns:p14="http://schemas.microsoft.com/office/powerpoint/2010/main" val="43472858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39DE9B6-FEC1-C149-A5EA-2F8DF0A00D9F}"/>
              </a:ext>
            </a:extLst>
          </p:cNvPr>
          <p:cNvSpPr txBox="1"/>
          <p:nvPr/>
        </p:nvSpPr>
        <p:spPr>
          <a:xfrm>
            <a:off x="494747" y="1431236"/>
            <a:ext cx="1996957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b="1" dirty="0"/>
              <a:t>3R Guide</a:t>
            </a:r>
          </a:p>
          <a:p>
            <a:endParaRPr lang="en-GB" dirty="0"/>
          </a:p>
          <a:p>
            <a:r>
              <a:rPr lang="en-GB" dirty="0"/>
              <a:t>approx. 400 entries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7D7DFF7-E726-0C48-AFE1-5AAE34EFC66D}"/>
              </a:ext>
            </a:extLst>
          </p:cNvPr>
          <p:cNvSpPr txBox="1"/>
          <p:nvPr/>
        </p:nvSpPr>
        <p:spPr>
          <a:xfrm>
            <a:off x="518492" y="5331897"/>
            <a:ext cx="30374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solidFill>
                  <a:srgbClr val="1F3AF5"/>
                </a:solidFill>
              </a:rPr>
              <a:t>https://</a:t>
            </a:r>
            <a:r>
              <a:rPr lang="en-GB" dirty="0" err="1">
                <a:solidFill>
                  <a:srgbClr val="1F3AF5"/>
                </a:solidFill>
              </a:rPr>
              <a:t>norecopa.no</a:t>
            </a:r>
            <a:r>
              <a:rPr lang="en-GB" dirty="0">
                <a:solidFill>
                  <a:srgbClr val="1F3AF5"/>
                </a:solidFill>
              </a:rPr>
              <a:t>/3r-guide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DE8B53B-F231-BD4C-A302-3A23E71569A6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16183" y="324987"/>
            <a:ext cx="5508641" cy="6208026"/>
          </a:xfrm>
          <a:prstGeom prst="rect">
            <a:avLst/>
          </a:prstGeom>
          <a:ln w="38100">
            <a:solidFill>
              <a:srgbClr val="1F3AF5"/>
            </a:solidFill>
          </a:ln>
        </p:spPr>
      </p:pic>
    </p:spTree>
    <p:extLst>
      <p:ext uri="{BB962C8B-B14F-4D97-AF65-F5344CB8AC3E}">
        <p14:creationId xmlns:p14="http://schemas.microsoft.com/office/powerpoint/2010/main" val="101808302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39DE9B6-FEC1-C149-A5EA-2F8DF0A00D9F}"/>
              </a:ext>
            </a:extLst>
          </p:cNvPr>
          <p:cNvSpPr txBox="1"/>
          <p:nvPr/>
        </p:nvSpPr>
        <p:spPr>
          <a:xfrm>
            <a:off x="494747" y="1431236"/>
            <a:ext cx="1996957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b="1" dirty="0"/>
              <a:t>3R Guide</a:t>
            </a:r>
          </a:p>
          <a:p>
            <a:endParaRPr lang="en-GB" dirty="0"/>
          </a:p>
          <a:p>
            <a:r>
              <a:rPr lang="en-GB" dirty="0"/>
              <a:t>approx. 400 entries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7D7DFF7-E726-0C48-AFE1-5AAE34EFC66D}"/>
              </a:ext>
            </a:extLst>
          </p:cNvPr>
          <p:cNvSpPr txBox="1"/>
          <p:nvPr/>
        </p:nvSpPr>
        <p:spPr>
          <a:xfrm>
            <a:off x="518492" y="5331897"/>
            <a:ext cx="30374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solidFill>
                  <a:srgbClr val="1F3AF5"/>
                </a:solidFill>
              </a:rPr>
              <a:t>https://</a:t>
            </a:r>
            <a:r>
              <a:rPr lang="en-GB" dirty="0" err="1">
                <a:solidFill>
                  <a:srgbClr val="1F3AF5"/>
                </a:solidFill>
              </a:rPr>
              <a:t>norecopa.no</a:t>
            </a:r>
            <a:r>
              <a:rPr lang="en-GB" dirty="0">
                <a:solidFill>
                  <a:srgbClr val="1F3AF5"/>
                </a:solidFill>
              </a:rPr>
              <a:t>/3r-guide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DF42FBF-5964-514D-9C77-7426103D18AA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347003" y="2171700"/>
            <a:ext cx="5275993" cy="46863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B0C5121B-3699-5F41-85C7-31C94E8163BD}"/>
              </a:ext>
            </a:extLst>
          </p:cNvPr>
          <p:cNvSpPr txBox="1"/>
          <p:nvPr/>
        </p:nvSpPr>
        <p:spPr>
          <a:xfrm>
            <a:off x="5216539" y="874197"/>
            <a:ext cx="339157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b="1" dirty="0"/>
              <a:t>Overview of European 3R Centres</a:t>
            </a:r>
          </a:p>
          <a:p>
            <a:pPr algn="ctr"/>
            <a:endParaRPr lang="en-GB" dirty="0">
              <a:solidFill>
                <a:srgbClr val="1F3AF5"/>
              </a:solidFill>
            </a:endParaRPr>
          </a:p>
          <a:p>
            <a:pPr algn="ctr"/>
            <a:r>
              <a:rPr lang="en-GB" dirty="0">
                <a:solidFill>
                  <a:srgbClr val="1F3AF5"/>
                </a:solidFill>
              </a:rPr>
              <a:t>http://</a:t>
            </a:r>
            <a:r>
              <a:rPr lang="en-GB" dirty="0" err="1">
                <a:solidFill>
                  <a:srgbClr val="1F3AF5"/>
                </a:solidFill>
              </a:rPr>
              <a:t>bit.ly</a:t>
            </a:r>
            <a:r>
              <a:rPr lang="en-GB" dirty="0">
                <a:solidFill>
                  <a:srgbClr val="1F3AF5"/>
                </a:solidFill>
              </a:rPr>
              <a:t>/2P4dxZJ</a:t>
            </a:r>
          </a:p>
        </p:txBody>
      </p:sp>
    </p:spTree>
    <p:extLst>
      <p:ext uri="{BB962C8B-B14F-4D97-AF65-F5344CB8AC3E}">
        <p14:creationId xmlns:p14="http://schemas.microsoft.com/office/powerpoint/2010/main" val="160197078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594CDA9-90B6-2344-8AB9-1D39628AA177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490919"/>
            <a:ext cx="9906000" cy="3024803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D450BF0A-18E1-9441-8FEA-7D6296767B52}"/>
              </a:ext>
            </a:extLst>
          </p:cNvPr>
          <p:cNvSpPr/>
          <p:nvPr/>
        </p:nvSpPr>
        <p:spPr>
          <a:xfrm>
            <a:off x="3678637" y="1790786"/>
            <a:ext cx="1227659" cy="427383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A0F940E-84A7-F64E-83D1-B565B430941A}"/>
              </a:ext>
            </a:extLst>
          </p:cNvPr>
          <p:cNvSpPr/>
          <p:nvPr/>
        </p:nvSpPr>
        <p:spPr>
          <a:xfrm>
            <a:off x="78658" y="2215318"/>
            <a:ext cx="9645445" cy="704864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08487619-3F9E-3349-94E3-494DC74E8EA9}"/>
              </a:ext>
            </a:extLst>
          </p:cNvPr>
          <p:cNvCxnSpPr>
            <a:cxnSpLocks/>
          </p:cNvCxnSpPr>
          <p:nvPr/>
        </p:nvCxnSpPr>
        <p:spPr>
          <a:xfrm>
            <a:off x="3668591" y="2220913"/>
            <a:ext cx="1208209" cy="0"/>
          </a:xfrm>
          <a:prstGeom prst="line">
            <a:avLst/>
          </a:prstGeom>
          <a:ln w="349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8">
            <a:extLst>
              <a:ext uri="{FF2B5EF4-FFF2-40B4-BE49-F238E27FC236}">
                <a16:creationId xmlns:a16="http://schemas.microsoft.com/office/drawing/2014/main" id="{48092116-E434-9742-AAC9-57C9EBA56F62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12670" y="3025242"/>
            <a:ext cx="3491486" cy="3617467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6C999413-6381-864C-BC0E-160EDE41FE36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72637" y="2975427"/>
            <a:ext cx="3330123" cy="2049306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5DCFC151-DE26-0A44-880E-4D4D2CC932E0}"/>
              </a:ext>
            </a:extLst>
          </p:cNvPr>
          <p:cNvSpPr txBox="1"/>
          <p:nvPr/>
        </p:nvSpPr>
        <p:spPr>
          <a:xfrm>
            <a:off x="6430108" y="4971260"/>
            <a:ext cx="33923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rgbClr val="0000FF"/>
                </a:solidFill>
              </a:rPr>
              <a:t>http://</a:t>
            </a:r>
            <a:r>
              <a:rPr lang="en-GB" dirty="0" err="1">
                <a:solidFill>
                  <a:srgbClr val="0000FF"/>
                </a:solidFill>
              </a:rPr>
              <a:t>bitly.com</a:t>
            </a:r>
            <a:r>
              <a:rPr lang="en-GB" dirty="0">
                <a:solidFill>
                  <a:srgbClr val="0000FF"/>
                </a:solidFill>
              </a:rPr>
              <a:t>/scruff-technique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D94CDE3A-0643-B040-AF0E-E34418611617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49939" y="5466735"/>
            <a:ext cx="3147907" cy="10880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52538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88024" y="3665620"/>
            <a:ext cx="4256506" cy="319238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5379" y="3657601"/>
            <a:ext cx="4203033" cy="3152274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89513" y="64169"/>
            <a:ext cx="4235116" cy="3176337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5006094" y="3284984"/>
            <a:ext cx="371774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dirty="0" err="1">
                <a:latin typeface="+mj-lt"/>
              </a:rPr>
              <a:t>Rikke</a:t>
            </a:r>
            <a:r>
              <a:rPr lang="en-GB" sz="1600" dirty="0">
                <a:latin typeface="+mj-lt"/>
              </a:rPr>
              <a:t> </a:t>
            </a:r>
            <a:r>
              <a:rPr lang="en-GB" sz="1600" dirty="0" err="1">
                <a:latin typeface="+mj-lt"/>
              </a:rPr>
              <a:t>Langebæk</a:t>
            </a:r>
            <a:r>
              <a:rPr lang="en-GB" sz="1600" dirty="0">
                <a:latin typeface="+mj-lt"/>
              </a:rPr>
              <a:t>, University of Copenhagen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F47EA0C-2DB9-644F-8F26-AB30376CB6B6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8504" y="44624"/>
            <a:ext cx="4340696" cy="3255522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EE599FCA-0079-C345-A1BE-7C7F59A16904}"/>
              </a:ext>
            </a:extLst>
          </p:cNvPr>
          <p:cNvSpPr txBox="1"/>
          <p:nvPr/>
        </p:nvSpPr>
        <p:spPr>
          <a:xfrm>
            <a:off x="776536" y="3306470"/>
            <a:ext cx="380924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dirty="0">
                <a:latin typeface="+mj-lt"/>
              </a:rPr>
              <a:t>Laura-Kim </a:t>
            </a:r>
            <a:r>
              <a:rPr lang="en-GB" sz="1600" dirty="0" err="1">
                <a:latin typeface="+mj-lt"/>
              </a:rPr>
              <a:t>Sch</a:t>
            </a:r>
            <a:r>
              <a:rPr lang="nb-NO" sz="1600" dirty="0" err="1">
                <a:latin typeface="+mj-lt"/>
              </a:rPr>
              <a:t>üller</a:t>
            </a:r>
            <a:r>
              <a:rPr lang="nb-NO" sz="1600" dirty="0">
                <a:latin typeface="+mj-lt"/>
              </a:rPr>
              <a:t>, </a:t>
            </a:r>
            <a:r>
              <a:rPr lang="nb-NO" sz="1600" dirty="0" err="1">
                <a:latin typeface="+mj-lt"/>
              </a:rPr>
              <a:t>Veterinary</a:t>
            </a:r>
            <a:r>
              <a:rPr lang="nb-NO" sz="1600" dirty="0">
                <a:latin typeface="+mj-lt"/>
              </a:rPr>
              <a:t> School, Berlin</a:t>
            </a:r>
            <a:endParaRPr lang="en-GB" sz="1600" dirty="0">
              <a:latin typeface="+mj-lt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0E23041-BFEE-6844-8D1F-F2AF79D0A163}"/>
              </a:ext>
            </a:extLst>
          </p:cNvPr>
          <p:cNvSpPr/>
          <p:nvPr/>
        </p:nvSpPr>
        <p:spPr>
          <a:xfrm>
            <a:off x="848544" y="6228601"/>
            <a:ext cx="8226660" cy="33855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n-GB" sz="1600" b="1" dirty="0" err="1">
                <a:solidFill>
                  <a:srgbClr val="0000FF"/>
                </a:solidFill>
                <a:latin typeface="+mj-lt"/>
                <a:cs typeface="Calibri" panose="020F0502020204030204" pitchFamily="34" charset="0"/>
              </a:rPr>
              <a:t>norecopa.no</a:t>
            </a:r>
            <a:r>
              <a:rPr lang="en-GB" sz="1600" b="1" dirty="0">
                <a:solidFill>
                  <a:srgbClr val="0000FF"/>
                </a:solidFill>
                <a:latin typeface="+mj-lt"/>
                <a:cs typeface="Calibri" panose="020F0502020204030204" pitchFamily="34" charset="0"/>
              </a:rPr>
              <a:t>/education-training/homemade-educational-materials</a:t>
            </a:r>
          </a:p>
        </p:txBody>
      </p:sp>
    </p:spTree>
    <p:extLst>
      <p:ext uri="{BB962C8B-B14F-4D97-AF65-F5344CB8AC3E}">
        <p14:creationId xmlns:p14="http://schemas.microsoft.com/office/powerpoint/2010/main" val="113373062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DF95C10B-2652-B040-8D8E-624ECFA31A54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530249"/>
            <a:ext cx="9906000" cy="3024803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D450BF0A-18E1-9441-8FEA-7D6296767B52}"/>
              </a:ext>
            </a:extLst>
          </p:cNvPr>
          <p:cNvSpPr/>
          <p:nvPr/>
        </p:nvSpPr>
        <p:spPr>
          <a:xfrm>
            <a:off x="4917500" y="1790786"/>
            <a:ext cx="824540" cy="427383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A0F940E-84A7-F64E-83D1-B565B430941A}"/>
              </a:ext>
            </a:extLst>
          </p:cNvPr>
          <p:cNvSpPr/>
          <p:nvPr/>
        </p:nvSpPr>
        <p:spPr>
          <a:xfrm>
            <a:off x="78658" y="2215318"/>
            <a:ext cx="9645445" cy="704864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08487619-3F9E-3349-94E3-494DC74E8EA9}"/>
              </a:ext>
            </a:extLst>
          </p:cNvPr>
          <p:cNvCxnSpPr>
            <a:cxnSpLocks/>
          </p:cNvCxnSpPr>
          <p:nvPr/>
        </p:nvCxnSpPr>
        <p:spPr>
          <a:xfrm>
            <a:off x="4907453" y="2220913"/>
            <a:ext cx="811477" cy="0"/>
          </a:xfrm>
          <a:prstGeom prst="line">
            <a:avLst/>
          </a:prstGeom>
          <a:ln w="349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8778938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DA96C31-B311-C44C-A49C-6CB0A9E63CE8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559748"/>
            <a:ext cx="9906000" cy="3024803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D450BF0A-18E1-9441-8FEA-7D6296767B52}"/>
              </a:ext>
            </a:extLst>
          </p:cNvPr>
          <p:cNvSpPr/>
          <p:nvPr/>
        </p:nvSpPr>
        <p:spPr>
          <a:xfrm>
            <a:off x="5654920" y="1790786"/>
            <a:ext cx="824540" cy="427383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A0F940E-84A7-F64E-83D1-B565B430941A}"/>
              </a:ext>
            </a:extLst>
          </p:cNvPr>
          <p:cNvSpPr/>
          <p:nvPr/>
        </p:nvSpPr>
        <p:spPr>
          <a:xfrm>
            <a:off x="78658" y="2215318"/>
            <a:ext cx="9645445" cy="704864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08487619-3F9E-3349-94E3-494DC74E8EA9}"/>
              </a:ext>
            </a:extLst>
          </p:cNvPr>
          <p:cNvCxnSpPr>
            <a:cxnSpLocks/>
          </p:cNvCxnSpPr>
          <p:nvPr/>
        </p:nvCxnSpPr>
        <p:spPr>
          <a:xfrm>
            <a:off x="5644873" y="2220913"/>
            <a:ext cx="811477" cy="0"/>
          </a:xfrm>
          <a:prstGeom prst="line">
            <a:avLst/>
          </a:prstGeom>
          <a:ln w="349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 Box 2">
            <a:extLst>
              <a:ext uri="{FF2B5EF4-FFF2-40B4-BE49-F238E27FC236}">
                <a16:creationId xmlns:a16="http://schemas.microsoft.com/office/drawing/2014/main" id="{F9CFDA91-E2DF-EB4F-A23D-9EAFBCBA96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73512" y="3107234"/>
            <a:ext cx="864096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en-US" b="1" i="1" dirty="0">
                <a:solidFill>
                  <a:srgbClr val="00B050"/>
                </a:solidFill>
                <a:latin typeface="Arial" charset="0"/>
              </a:rPr>
              <a:t>All the presentations are on the internet:</a:t>
            </a:r>
            <a:r>
              <a:rPr lang="en-US" i="1" dirty="0">
                <a:latin typeface="Arial" charset="0"/>
              </a:rPr>
              <a:t> </a:t>
            </a:r>
            <a:r>
              <a:rPr lang="en-US" b="1" i="1" dirty="0">
                <a:solidFill>
                  <a:srgbClr val="0000FF"/>
                </a:solidFill>
                <a:latin typeface="Arial" charset="0"/>
              </a:rPr>
              <a:t>a lasting resource</a:t>
            </a: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EC1ECB95-8D33-A24F-BDA9-CC74DC532AE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500" y="2256733"/>
            <a:ext cx="952500" cy="384867"/>
          </a:xfrm>
          <a:prstGeom prst="ellipse">
            <a:avLst/>
          </a:prstGeom>
          <a:solidFill>
            <a:srgbClr val="FF0000">
              <a:alpha val="0"/>
            </a:srgbClr>
          </a:solidFill>
          <a:ln w="25400">
            <a:solidFill>
              <a:srgbClr val="FF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nb-NO" sz="1097" dirty="0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4541DA3E-EBB9-CB4B-BE19-ACD9F7A3DAA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92200" y="2294833"/>
            <a:ext cx="1130300" cy="435667"/>
          </a:xfrm>
          <a:prstGeom prst="ellipse">
            <a:avLst/>
          </a:prstGeom>
          <a:solidFill>
            <a:srgbClr val="FF0000">
              <a:alpha val="0"/>
            </a:srgbClr>
          </a:solidFill>
          <a:ln w="25400">
            <a:solidFill>
              <a:srgbClr val="FF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nb-NO" sz="1097" dirty="0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AB80E41B-43D2-6C42-813D-5D08255A67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0" y="2282133"/>
            <a:ext cx="1130300" cy="499167"/>
          </a:xfrm>
          <a:prstGeom prst="ellipse">
            <a:avLst/>
          </a:prstGeom>
          <a:solidFill>
            <a:srgbClr val="FF0000">
              <a:alpha val="0"/>
            </a:srgbClr>
          </a:solidFill>
          <a:ln w="25400">
            <a:solidFill>
              <a:srgbClr val="FF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nb-NO" sz="1097" dirty="0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06CF879B-679A-DE48-898B-3495EB942F4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16300" y="2282133"/>
            <a:ext cx="1930400" cy="435667"/>
          </a:xfrm>
          <a:prstGeom prst="ellipse">
            <a:avLst/>
          </a:prstGeom>
          <a:solidFill>
            <a:srgbClr val="FF0000">
              <a:alpha val="0"/>
            </a:srgbClr>
          </a:solidFill>
          <a:ln w="25400">
            <a:solidFill>
              <a:srgbClr val="FF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nb-NO" sz="1097" dirty="0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06383ADE-85D0-8848-AF91-FB192272EF3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46700" y="2294833"/>
            <a:ext cx="1714500" cy="448367"/>
          </a:xfrm>
          <a:prstGeom prst="ellipse">
            <a:avLst/>
          </a:prstGeom>
          <a:solidFill>
            <a:srgbClr val="FF0000">
              <a:alpha val="0"/>
            </a:srgbClr>
          </a:solidFill>
          <a:ln w="25400">
            <a:solidFill>
              <a:srgbClr val="FF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nb-NO" sz="1097" dirty="0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60DE4009-DEB5-244B-A24B-2E186B7BF95D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59050" y="3602637"/>
            <a:ext cx="4718050" cy="3280763"/>
          </a:xfrm>
          <a:prstGeom prst="rect">
            <a:avLst/>
          </a:prstGeom>
        </p:spPr>
      </p:pic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3C55DCD5-C84E-AA48-9CC9-4FD0241666DE}"/>
              </a:ext>
            </a:extLst>
          </p:cNvPr>
          <p:cNvCxnSpPr/>
          <p:nvPr/>
        </p:nvCxnSpPr>
        <p:spPr>
          <a:xfrm>
            <a:off x="965200" y="2819400"/>
            <a:ext cx="1612900" cy="101600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Oval 18">
            <a:extLst>
              <a:ext uri="{FF2B5EF4-FFF2-40B4-BE49-F238E27FC236}">
                <a16:creationId xmlns:a16="http://schemas.microsoft.com/office/drawing/2014/main" id="{3B76B918-DFEC-9243-9572-CFC4C1DCAF2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74900" y="3958533"/>
            <a:ext cx="3429000" cy="448367"/>
          </a:xfrm>
          <a:prstGeom prst="ellipse">
            <a:avLst/>
          </a:prstGeom>
          <a:solidFill>
            <a:srgbClr val="FF0000">
              <a:alpha val="0"/>
            </a:srgbClr>
          </a:solidFill>
          <a:ln w="25400">
            <a:solidFill>
              <a:srgbClr val="FF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nb-NO" sz="1097" dirty="0"/>
          </a:p>
        </p:txBody>
      </p:sp>
    </p:spTree>
    <p:extLst>
      <p:ext uri="{BB962C8B-B14F-4D97-AF65-F5344CB8AC3E}">
        <p14:creationId xmlns:p14="http://schemas.microsoft.com/office/powerpoint/2010/main" val="25735664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1" grpId="0" animBg="1"/>
      <p:bldP spid="12" grpId="0" animBg="1"/>
      <p:bldP spid="13" grpId="0" animBg="1"/>
      <p:bldP spid="14" grpId="0" animBg="1"/>
      <p:bldP spid="15" grpId="0" animBg="1"/>
      <p:bldP spid="19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8FA4DEEA-E746-D145-8A34-ACD1BF250F25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9939" y="1010806"/>
            <a:ext cx="9906000" cy="3196313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D450BF0A-18E1-9441-8FEA-7D6296767B52}"/>
              </a:ext>
            </a:extLst>
          </p:cNvPr>
          <p:cNvSpPr/>
          <p:nvPr/>
        </p:nvSpPr>
        <p:spPr>
          <a:xfrm>
            <a:off x="6530009" y="2213574"/>
            <a:ext cx="1003852" cy="427383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A0F940E-84A7-F64E-83D1-B565B430941A}"/>
              </a:ext>
            </a:extLst>
          </p:cNvPr>
          <p:cNvSpPr/>
          <p:nvPr/>
        </p:nvSpPr>
        <p:spPr>
          <a:xfrm>
            <a:off x="79513" y="2638105"/>
            <a:ext cx="9826487" cy="1053547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08487619-3F9E-3349-94E3-494DC74E8EA9}"/>
              </a:ext>
            </a:extLst>
          </p:cNvPr>
          <p:cNvCxnSpPr>
            <a:cxnSpLocks/>
          </p:cNvCxnSpPr>
          <p:nvPr/>
        </p:nvCxnSpPr>
        <p:spPr>
          <a:xfrm>
            <a:off x="6510130" y="2643701"/>
            <a:ext cx="1053548" cy="0"/>
          </a:xfrm>
          <a:prstGeom prst="line">
            <a:avLst/>
          </a:prstGeom>
          <a:ln w="349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Oval 10">
            <a:extLst>
              <a:ext uri="{FF2B5EF4-FFF2-40B4-BE49-F238E27FC236}">
                <a16:creationId xmlns:a16="http://schemas.microsoft.com/office/drawing/2014/main" id="{B3838569-4D82-3E42-A2F0-E8892E5C2FE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87214" y="3054864"/>
            <a:ext cx="1267083" cy="383968"/>
          </a:xfrm>
          <a:prstGeom prst="ellipse">
            <a:avLst/>
          </a:prstGeom>
          <a:solidFill>
            <a:srgbClr val="00B050">
              <a:alpha val="0"/>
            </a:srgbClr>
          </a:solidFill>
          <a:ln w="34925">
            <a:solidFill>
              <a:srgbClr val="00B05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nb-NO" sz="823" dirty="0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4C7D22F3-BA2A-FA41-B43D-019247440F2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27821" y="2627161"/>
            <a:ext cx="2137237" cy="383968"/>
          </a:xfrm>
          <a:prstGeom prst="ellipse">
            <a:avLst/>
          </a:prstGeom>
          <a:solidFill>
            <a:srgbClr val="FF0000">
              <a:alpha val="0"/>
            </a:srgbClr>
          </a:solidFill>
          <a:ln w="34925">
            <a:solidFill>
              <a:srgbClr val="00B05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nb-NO" sz="823" dirty="0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7700DEFE-B4E3-AB47-B5BB-38922B96847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75706" y="2622251"/>
            <a:ext cx="1414565" cy="383968"/>
          </a:xfrm>
          <a:prstGeom prst="ellipse">
            <a:avLst/>
          </a:prstGeom>
          <a:solidFill>
            <a:srgbClr val="FF0000">
              <a:alpha val="0"/>
            </a:srgbClr>
          </a:solidFill>
          <a:ln w="34925">
            <a:solidFill>
              <a:srgbClr val="00B05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nb-NO" sz="823" dirty="0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5218B871-BC97-C64E-BEF8-D481D4857AA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14636" y="3064696"/>
            <a:ext cx="1527635" cy="383968"/>
          </a:xfrm>
          <a:prstGeom prst="ellipse">
            <a:avLst/>
          </a:prstGeom>
          <a:solidFill>
            <a:srgbClr val="FF0000">
              <a:alpha val="0"/>
            </a:srgbClr>
          </a:solidFill>
          <a:ln w="34925">
            <a:solidFill>
              <a:srgbClr val="00B05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nb-NO" sz="823" dirty="0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77AACABC-5913-D444-8D41-E2B59072E1CB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21536" y="3064696"/>
            <a:ext cx="1527635" cy="383968"/>
          </a:xfrm>
          <a:prstGeom prst="ellipse">
            <a:avLst/>
          </a:prstGeom>
          <a:solidFill>
            <a:srgbClr val="FF0000">
              <a:alpha val="0"/>
            </a:srgbClr>
          </a:solidFill>
          <a:ln w="34925">
            <a:solidFill>
              <a:srgbClr val="00B05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nb-NO" sz="823" dirty="0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282EB18B-76C0-F741-92BE-31380CB9F264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48906" y="2622251"/>
            <a:ext cx="1414565" cy="383968"/>
          </a:xfrm>
          <a:prstGeom prst="ellipse">
            <a:avLst/>
          </a:prstGeom>
          <a:solidFill>
            <a:srgbClr val="FF0000">
              <a:alpha val="0"/>
            </a:srgbClr>
          </a:solidFill>
          <a:ln w="34925">
            <a:solidFill>
              <a:srgbClr val="00B05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nb-NO" sz="823" dirty="0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682A8F17-603E-A444-9890-0F267773B28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76807" y="3117551"/>
            <a:ext cx="780794" cy="260649"/>
          </a:xfrm>
          <a:prstGeom prst="ellipse">
            <a:avLst/>
          </a:prstGeom>
          <a:solidFill>
            <a:srgbClr val="FF0000">
              <a:alpha val="0"/>
            </a:srgbClr>
          </a:solidFill>
          <a:ln w="34925">
            <a:solidFill>
              <a:srgbClr val="00B05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nb-NO" sz="823" dirty="0"/>
          </a:p>
        </p:txBody>
      </p:sp>
    </p:spTree>
    <p:extLst>
      <p:ext uri="{BB962C8B-B14F-4D97-AF65-F5344CB8AC3E}">
        <p14:creationId xmlns:p14="http://schemas.microsoft.com/office/powerpoint/2010/main" val="2426859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164331" y="478432"/>
            <a:ext cx="5581913" cy="111543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662" dirty="0"/>
              <a:t>Alice </a:t>
            </a:r>
            <a:r>
              <a:rPr lang="en-GB" sz="1662" dirty="0" err="1"/>
              <a:t>Tillema</a:t>
            </a:r>
            <a:r>
              <a:rPr lang="en-GB" sz="1662" dirty="0"/>
              <a:t>, </a:t>
            </a:r>
            <a:r>
              <a:rPr lang="en-GB" sz="1662" dirty="0" err="1"/>
              <a:t>Radboud</a:t>
            </a:r>
            <a:r>
              <a:rPr lang="en-GB" sz="1662" dirty="0"/>
              <a:t> University:</a:t>
            </a:r>
          </a:p>
          <a:p>
            <a:pPr algn="ctr"/>
            <a:r>
              <a:rPr lang="en-GB" sz="1662" dirty="0"/>
              <a:t>How to construct a literature search</a:t>
            </a:r>
          </a:p>
          <a:p>
            <a:pPr algn="ctr"/>
            <a:endParaRPr lang="en-GB" sz="1662" dirty="0"/>
          </a:p>
          <a:p>
            <a:pPr algn="ctr"/>
            <a:r>
              <a:rPr lang="en-GB" sz="1662" dirty="0">
                <a:solidFill>
                  <a:srgbClr val="0000FF"/>
                </a:solidFill>
              </a:rPr>
              <a:t>http://</a:t>
            </a:r>
            <a:r>
              <a:rPr lang="en-GB" sz="1662" dirty="0" err="1">
                <a:solidFill>
                  <a:srgbClr val="0000FF"/>
                </a:solidFill>
              </a:rPr>
              <a:t>norecopa.no</a:t>
            </a:r>
            <a:r>
              <a:rPr lang="en-GB" sz="1662" dirty="0">
                <a:solidFill>
                  <a:srgbClr val="0000FF"/>
                </a:solidFill>
              </a:rPr>
              <a:t>/how-to-construct-a-literature-</a:t>
            </a:r>
            <a:r>
              <a:rPr lang="en-GB" sz="1662" dirty="0" err="1">
                <a:solidFill>
                  <a:srgbClr val="0000FF"/>
                </a:solidFill>
              </a:rPr>
              <a:t>search.pdf</a:t>
            </a:r>
            <a:endParaRPr lang="en-GB" sz="1662" dirty="0">
              <a:solidFill>
                <a:srgbClr val="0000FF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26083" y="1802906"/>
            <a:ext cx="6258407" cy="4674954"/>
          </a:xfrm>
          <a:prstGeom prst="rect">
            <a:avLst/>
          </a:prstGeom>
          <a:ln w="28575">
            <a:solidFill>
              <a:schemeClr val="accent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92536620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48F1046-B6CB-B749-8DE2-FC37CFF59A3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0394" y="159505"/>
            <a:ext cx="3785622" cy="504749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D702E7F-CF7E-9646-B2C8-A0FBFF7072B2}"/>
              </a:ext>
            </a:extLst>
          </p:cNvPr>
          <p:cNvSpPr txBox="1"/>
          <p:nvPr/>
        </p:nvSpPr>
        <p:spPr>
          <a:xfrm>
            <a:off x="5049345" y="921505"/>
            <a:ext cx="420531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b="1" dirty="0"/>
              <a:t>The International Culture of Care Network</a:t>
            </a:r>
          </a:p>
          <a:p>
            <a:pPr algn="ctr"/>
            <a:r>
              <a:rPr lang="en-GB" dirty="0" err="1">
                <a:solidFill>
                  <a:srgbClr val="0000FF"/>
                </a:solidFill>
              </a:rPr>
              <a:t>norecopa.no</a:t>
            </a:r>
            <a:r>
              <a:rPr lang="en-GB" dirty="0">
                <a:solidFill>
                  <a:srgbClr val="0000FF"/>
                </a:solidFill>
              </a:rPr>
              <a:t>/culture-of-care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8D4780D-BD9E-BE47-900A-0640A277CE0C}"/>
              </a:ext>
            </a:extLst>
          </p:cNvPr>
          <p:cNvSpPr txBox="1"/>
          <p:nvPr/>
        </p:nvSpPr>
        <p:spPr>
          <a:xfrm>
            <a:off x="5060428" y="1990397"/>
            <a:ext cx="446736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35 members from user establishments, competent authorities, communication and interest organisations, in 16 countries</a:t>
            </a:r>
            <a:endParaRPr lang="en-GB" dirty="0">
              <a:solidFill>
                <a:srgbClr val="0000FF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57C207C-1C60-4D4B-AB24-B28B7DBD2F61}"/>
              </a:ext>
            </a:extLst>
          </p:cNvPr>
          <p:cNvSpPr txBox="1"/>
          <p:nvPr/>
        </p:nvSpPr>
        <p:spPr>
          <a:xfrm>
            <a:off x="431801" y="5379394"/>
            <a:ext cx="779945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nb-NO" b="1" dirty="0"/>
          </a:p>
          <a:p>
            <a:r>
              <a:rPr lang="nb-NO" sz="1400" dirty="0" err="1"/>
              <a:t>Proposed</a:t>
            </a:r>
            <a:r>
              <a:rPr lang="nb-NO" sz="1400" dirty="0"/>
              <a:t> by Thomas Bertelsen at </a:t>
            </a:r>
            <a:r>
              <a:rPr lang="nb-NO" sz="1400" dirty="0" err="1"/>
              <a:t>the</a:t>
            </a:r>
            <a:r>
              <a:rPr lang="nb-NO" sz="1400" dirty="0"/>
              <a:t> FELASA </a:t>
            </a:r>
            <a:r>
              <a:rPr lang="nb-NO" sz="1400" dirty="0" err="1"/>
              <a:t>Congress</a:t>
            </a:r>
            <a:r>
              <a:rPr lang="nb-NO" sz="1400" dirty="0"/>
              <a:t> in Brussels in June 2016, </a:t>
            </a:r>
            <a:r>
              <a:rPr lang="nb-NO" sz="1400" dirty="0" err="1"/>
              <a:t>where</a:t>
            </a:r>
            <a:r>
              <a:rPr lang="nb-NO" sz="1400" dirty="0"/>
              <a:t> </a:t>
            </a:r>
            <a:r>
              <a:rPr lang="nb-NO" sz="1400" dirty="0" err="1"/>
              <a:t>there</a:t>
            </a:r>
            <a:r>
              <a:rPr lang="nb-NO" sz="1400" dirty="0"/>
              <a:t> </a:t>
            </a:r>
            <a:r>
              <a:rPr lang="nb-NO" sz="1400" dirty="0" err="1"/>
              <a:t>were</a:t>
            </a:r>
            <a:r>
              <a:rPr lang="nb-NO" sz="1400" dirty="0"/>
              <a:t> 7 presentations which discussed the culture of </a:t>
            </a:r>
            <a:r>
              <a:rPr lang="nb-NO" sz="1400" dirty="0" err="1"/>
              <a:t>care</a:t>
            </a:r>
            <a:r>
              <a:rPr lang="nb-NO" sz="1400" dirty="0"/>
              <a:t>. To </a:t>
            </a:r>
            <a:r>
              <a:rPr lang="nb-NO" sz="1400" dirty="0" err="1"/>
              <a:t>share</a:t>
            </a:r>
            <a:r>
              <a:rPr lang="nb-NO" sz="1400" dirty="0"/>
              <a:t> and </a:t>
            </a:r>
            <a:r>
              <a:rPr lang="nb-NO" sz="1400" dirty="0" err="1"/>
              <a:t>publish</a:t>
            </a:r>
            <a:r>
              <a:rPr lang="nb-NO" sz="1400" dirty="0"/>
              <a:t> </a:t>
            </a:r>
            <a:r>
              <a:rPr lang="nb-NO" sz="1400" dirty="0" err="1"/>
              <a:t>examples</a:t>
            </a:r>
            <a:r>
              <a:rPr lang="nb-NO" sz="1400" dirty="0"/>
              <a:t> </a:t>
            </a:r>
            <a:r>
              <a:rPr lang="nb-NO" sz="1400" dirty="0" err="1"/>
              <a:t>of</a:t>
            </a:r>
            <a:r>
              <a:rPr lang="nb-NO" sz="1400" dirty="0"/>
              <a:t> </a:t>
            </a:r>
            <a:r>
              <a:rPr lang="nb-NO" sz="1400" dirty="0" err="1"/>
              <a:t>activities</a:t>
            </a:r>
            <a:r>
              <a:rPr lang="nb-NO" sz="1400" dirty="0"/>
              <a:t> </a:t>
            </a:r>
            <a:r>
              <a:rPr lang="nb-NO" sz="1400" dirty="0" err="1"/>
              <a:t>fostering</a:t>
            </a:r>
            <a:r>
              <a:rPr lang="nb-NO" sz="1400" dirty="0"/>
              <a:t> a </a:t>
            </a:r>
            <a:r>
              <a:rPr lang="nb-NO" sz="1400" dirty="0" err="1"/>
              <a:t>Culture</a:t>
            </a:r>
            <a:r>
              <a:rPr lang="nb-NO" sz="1400" dirty="0"/>
              <a:t> </a:t>
            </a:r>
            <a:r>
              <a:rPr lang="nb-NO" sz="1400" dirty="0" err="1"/>
              <a:t>of</a:t>
            </a:r>
            <a:r>
              <a:rPr lang="nb-NO" sz="1400" dirty="0"/>
              <a:t> Care </a:t>
            </a:r>
            <a:r>
              <a:rPr lang="nb-NO" sz="1400" dirty="0" err="1"/>
              <a:t>which</a:t>
            </a:r>
            <a:r>
              <a:rPr lang="nb-NO" sz="1400" dirty="0"/>
              <a:t> </a:t>
            </a:r>
            <a:r>
              <a:rPr lang="nb-NO" sz="1400" dirty="0" err="1"/>
              <a:t>improve</a:t>
            </a:r>
            <a:r>
              <a:rPr lang="nb-NO" sz="1400" dirty="0"/>
              <a:t> animal </a:t>
            </a:r>
            <a:r>
              <a:rPr lang="nb-NO" sz="1400" dirty="0" err="1"/>
              <a:t>welfare</a:t>
            </a:r>
            <a:r>
              <a:rPr lang="nb-NO" sz="14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17803250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2"/>
          <p:cNvSpPr txBox="1">
            <a:spLocks noChangeArrowheads="1"/>
          </p:cNvSpPr>
          <p:nvPr/>
        </p:nvSpPr>
        <p:spPr bwMode="auto">
          <a:xfrm>
            <a:off x="3823029" y="2579374"/>
            <a:ext cx="5251045" cy="1243354"/>
          </a:xfrm>
          <a:prstGeom prst="rect">
            <a:avLst/>
          </a:prstGeom>
          <a:noFill/>
          <a:ln w="57150" cmpd="thinThick">
            <a:noFill/>
            <a:miter lim="800000"/>
            <a:headEnd/>
            <a:tailEnd/>
          </a:ln>
          <a:effectLst/>
          <a:extLst/>
        </p:spPr>
        <p:txBody>
          <a:bodyPr wrap="square">
            <a:spAutoFit/>
          </a:bodyPr>
          <a:lstStyle/>
          <a:p>
            <a:pPr algn="ctr"/>
            <a:r>
              <a:rPr lang="nn-NO" sz="1662" b="1" i="1" dirty="0" err="1">
                <a:latin typeface="Arial" charset="0"/>
                <a:ea typeface="Arial" charset="0"/>
                <a:cs typeface="Arial" charset="0"/>
              </a:rPr>
              <a:t>Guidance</a:t>
            </a:r>
            <a:r>
              <a:rPr lang="nn-NO" sz="1662" b="1" i="1" dirty="0">
                <a:latin typeface="Arial" charset="0"/>
                <a:ea typeface="Arial" charset="0"/>
                <a:cs typeface="Arial" charset="0"/>
              </a:rPr>
              <a:t> </a:t>
            </a:r>
            <a:r>
              <a:rPr lang="nn-NO" sz="1662" b="1" i="1" dirty="0" err="1">
                <a:latin typeface="Arial" charset="0"/>
                <a:ea typeface="Arial" charset="0"/>
                <a:cs typeface="Arial" charset="0"/>
              </a:rPr>
              <a:t>on</a:t>
            </a:r>
            <a:r>
              <a:rPr lang="nn-NO" sz="1662" b="1" i="1" dirty="0">
                <a:latin typeface="Arial" charset="0"/>
                <a:ea typeface="Arial" charset="0"/>
                <a:cs typeface="Arial" charset="0"/>
              </a:rPr>
              <a:t> </a:t>
            </a:r>
            <a:r>
              <a:rPr lang="nn-NO" sz="1662" b="1" i="1" dirty="0" err="1">
                <a:latin typeface="Arial" charset="0"/>
                <a:ea typeface="Arial" charset="0"/>
                <a:cs typeface="Arial" charset="0"/>
              </a:rPr>
              <a:t>the</a:t>
            </a:r>
            <a:r>
              <a:rPr lang="nn-NO" sz="1662" b="1" i="1" dirty="0">
                <a:latin typeface="Arial" charset="0"/>
                <a:ea typeface="Arial" charset="0"/>
                <a:cs typeface="Arial" charset="0"/>
              </a:rPr>
              <a:t> </a:t>
            </a:r>
            <a:r>
              <a:rPr lang="nn-NO" sz="1662" b="1" i="1" dirty="0" err="1">
                <a:latin typeface="Arial" charset="0"/>
                <a:ea typeface="Arial" charset="0"/>
                <a:cs typeface="Arial" charset="0"/>
              </a:rPr>
              <a:t>severity</a:t>
            </a:r>
            <a:r>
              <a:rPr lang="nn-NO" sz="1662" b="1" i="1" dirty="0">
                <a:latin typeface="Arial" charset="0"/>
                <a:ea typeface="Arial" charset="0"/>
                <a:cs typeface="Arial" charset="0"/>
              </a:rPr>
              <a:t> </a:t>
            </a:r>
            <a:r>
              <a:rPr lang="nn-NO" sz="1662" b="1" i="1" dirty="0" err="1">
                <a:latin typeface="Arial" charset="0"/>
                <a:ea typeface="Arial" charset="0"/>
                <a:cs typeface="Arial" charset="0"/>
              </a:rPr>
              <a:t>classification</a:t>
            </a:r>
            <a:r>
              <a:rPr lang="nn-NO" sz="1662" b="1" i="1" dirty="0">
                <a:latin typeface="Arial" charset="0"/>
                <a:ea typeface="Arial" charset="0"/>
                <a:cs typeface="Arial" charset="0"/>
              </a:rPr>
              <a:t> </a:t>
            </a:r>
            <a:r>
              <a:rPr lang="nn-NO" sz="1662" b="1" i="1" dirty="0" err="1">
                <a:latin typeface="Arial" charset="0"/>
                <a:ea typeface="Arial" charset="0"/>
                <a:cs typeface="Arial" charset="0"/>
              </a:rPr>
              <a:t>of</a:t>
            </a:r>
            <a:r>
              <a:rPr lang="nn-NO" sz="1662" b="1" i="1" dirty="0">
                <a:latin typeface="Arial" charset="0"/>
                <a:ea typeface="Arial" charset="0"/>
                <a:cs typeface="Arial" charset="0"/>
              </a:rPr>
              <a:t> </a:t>
            </a:r>
            <a:r>
              <a:rPr lang="nn-NO" sz="1662" b="1" i="1" dirty="0" err="1">
                <a:latin typeface="Arial" charset="0"/>
                <a:ea typeface="Arial" charset="0"/>
                <a:cs typeface="Arial" charset="0"/>
              </a:rPr>
              <a:t>procedures</a:t>
            </a:r>
            <a:r>
              <a:rPr lang="nn-NO" sz="1662" b="1" i="1" dirty="0">
                <a:latin typeface="Arial" charset="0"/>
                <a:ea typeface="Arial" charset="0"/>
                <a:cs typeface="Arial" charset="0"/>
              </a:rPr>
              <a:t> </a:t>
            </a:r>
            <a:r>
              <a:rPr lang="nn-NO" sz="1662" b="1" i="1" dirty="0" err="1">
                <a:latin typeface="Arial" charset="0"/>
                <a:ea typeface="Arial" charset="0"/>
                <a:cs typeface="Arial" charset="0"/>
              </a:rPr>
              <a:t>involving</a:t>
            </a:r>
            <a:r>
              <a:rPr lang="nn-NO" sz="1662" b="1" i="1" dirty="0">
                <a:latin typeface="Arial" charset="0"/>
                <a:ea typeface="Arial" charset="0"/>
                <a:cs typeface="Arial" charset="0"/>
              </a:rPr>
              <a:t> </a:t>
            </a:r>
            <a:r>
              <a:rPr lang="nn-NO" sz="1662" b="1" i="1" dirty="0" err="1">
                <a:latin typeface="Arial" charset="0"/>
                <a:ea typeface="Arial" charset="0"/>
                <a:cs typeface="Arial" charset="0"/>
              </a:rPr>
              <a:t>fish</a:t>
            </a:r>
            <a:endParaRPr lang="nn-NO" sz="1662" b="1" i="1" dirty="0">
              <a:latin typeface="Arial" charset="0"/>
              <a:ea typeface="Arial" charset="0"/>
              <a:cs typeface="Arial" charset="0"/>
            </a:endParaRPr>
          </a:p>
          <a:p>
            <a:pPr algn="ctr">
              <a:lnSpc>
                <a:spcPct val="50000"/>
              </a:lnSpc>
            </a:pPr>
            <a:endParaRPr lang="nn-NO" sz="1662" b="1" dirty="0">
              <a:latin typeface="+mj-lt"/>
            </a:endParaRPr>
          </a:p>
          <a:p>
            <a:pPr algn="ctr"/>
            <a:r>
              <a:rPr lang="nn-NO" sz="1662" dirty="0" err="1">
                <a:latin typeface="+mj-lt"/>
              </a:rPr>
              <a:t>Report</a:t>
            </a:r>
            <a:r>
              <a:rPr lang="nn-NO" sz="1662" dirty="0">
                <a:latin typeface="+mj-lt"/>
              </a:rPr>
              <a:t> from a </a:t>
            </a:r>
            <a:r>
              <a:rPr lang="nn-NO" sz="1662" dirty="0" err="1">
                <a:latin typeface="+mj-lt"/>
              </a:rPr>
              <a:t>Working</a:t>
            </a:r>
            <a:r>
              <a:rPr lang="nn-NO" sz="1662" dirty="0">
                <a:latin typeface="+mj-lt"/>
              </a:rPr>
              <a:t> Group</a:t>
            </a:r>
          </a:p>
          <a:p>
            <a:pPr algn="ctr"/>
            <a:r>
              <a:rPr lang="nn-NO" sz="1662" dirty="0" err="1">
                <a:latin typeface="+mj-lt"/>
              </a:rPr>
              <a:t>convened</a:t>
            </a:r>
            <a:r>
              <a:rPr lang="nn-NO" sz="1662" dirty="0">
                <a:latin typeface="+mj-lt"/>
              </a:rPr>
              <a:t> by Norecopa</a:t>
            </a:r>
          </a:p>
        </p:txBody>
      </p:sp>
      <p:sp>
        <p:nvSpPr>
          <p:cNvPr id="2" name="TekstSylinder 1"/>
          <p:cNvSpPr txBox="1"/>
          <p:nvPr/>
        </p:nvSpPr>
        <p:spPr>
          <a:xfrm>
            <a:off x="964865" y="4817880"/>
            <a:ext cx="8109209" cy="9444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1846" dirty="0">
                <a:latin typeface="+mj-lt"/>
              </a:rPr>
              <a:t>P </a:t>
            </a:r>
            <a:r>
              <a:rPr lang="nb-NO" sz="1846" dirty="0" err="1">
                <a:latin typeface="+mj-lt"/>
              </a:rPr>
              <a:t>Hawkins</a:t>
            </a:r>
            <a:r>
              <a:rPr lang="nb-NO" sz="1846" dirty="0">
                <a:latin typeface="+mj-lt"/>
              </a:rPr>
              <a:t>, N Dennison, G Goodman, S </a:t>
            </a:r>
            <a:r>
              <a:rPr lang="nb-NO" sz="1846" dirty="0" err="1">
                <a:latin typeface="+mj-lt"/>
              </a:rPr>
              <a:t>Hetherington</a:t>
            </a:r>
            <a:r>
              <a:rPr lang="nb-NO" sz="1846" dirty="0">
                <a:latin typeface="+mj-lt"/>
              </a:rPr>
              <a:t>,</a:t>
            </a:r>
          </a:p>
          <a:p>
            <a:pPr algn="ctr"/>
            <a:r>
              <a:rPr lang="nb-NO" sz="1846" dirty="0">
                <a:latin typeface="+mj-lt"/>
              </a:rPr>
              <a:t>S Llywelyn-Jones, K Ryder and AJ Smith</a:t>
            </a:r>
            <a:endParaRPr lang="nb-NO" sz="1662" baseline="30000" dirty="0">
              <a:latin typeface="+mj-lt"/>
            </a:endParaRPr>
          </a:p>
          <a:p>
            <a:pPr algn="ctr"/>
            <a:endParaRPr lang="nb-NO" sz="1846" dirty="0">
              <a:latin typeface="+mj-lt"/>
            </a:endParaRPr>
          </a:p>
        </p:txBody>
      </p:sp>
      <p:pic>
        <p:nvPicPr>
          <p:cNvPr id="3" name="Bilde 2" descr="Guidance paper.tiff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1105" y="662583"/>
            <a:ext cx="2842518" cy="382992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3036097" y="5723634"/>
            <a:ext cx="3844066" cy="6550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eaLnBrk="1" hangingPunct="1">
              <a:lnSpc>
                <a:spcPct val="110000"/>
              </a:lnSpc>
              <a:defRPr/>
            </a:pPr>
            <a:r>
              <a:rPr lang="en-US" sz="1662" dirty="0">
                <a:latin typeface="Arial" charset="0"/>
              </a:rPr>
              <a:t>Laboratory Animals, 45: 219-224, 2011</a:t>
            </a:r>
          </a:p>
          <a:p>
            <a:pPr algn="ctr" eaLnBrk="1" hangingPunct="1">
              <a:lnSpc>
                <a:spcPct val="110000"/>
              </a:lnSpc>
              <a:defRPr/>
            </a:pPr>
            <a:r>
              <a:rPr lang="en-US" sz="1662" b="1" dirty="0" err="1">
                <a:solidFill>
                  <a:srgbClr val="0000FF"/>
                </a:solidFill>
                <a:latin typeface="Arial" charset="0"/>
              </a:rPr>
              <a:t>norecopa.no</a:t>
            </a:r>
            <a:r>
              <a:rPr lang="en-US" sz="1662" b="1" dirty="0">
                <a:solidFill>
                  <a:srgbClr val="0000FF"/>
                </a:solidFill>
                <a:latin typeface="Arial" charset="0"/>
              </a:rPr>
              <a:t>/categories</a:t>
            </a:r>
          </a:p>
        </p:txBody>
      </p:sp>
      <p:pic>
        <p:nvPicPr>
          <p:cNvPr id="8" name="Picture 3" descr="logo-medstjerne-stor copy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738352" y="105516"/>
            <a:ext cx="2713497" cy="6604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0476025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 descr="EU WG severity classification.tiff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4530" y="1512169"/>
            <a:ext cx="2845945" cy="3717032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chemeClr val="tx1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sp>
        <p:nvSpPr>
          <p:cNvPr id="9" name="TekstSylinder 8"/>
          <p:cNvSpPr txBox="1"/>
          <p:nvPr/>
        </p:nvSpPr>
        <p:spPr>
          <a:xfrm>
            <a:off x="3728373" y="2886037"/>
            <a:ext cx="56891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b="1" i="1" dirty="0" err="1">
                <a:latin typeface="Arial"/>
                <a:cs typeface="Arial"/>
              </a:rPr>
              <a:t>Expert Working Group report on severity classification</a:t>
            </a:r>
          </a:p>
        </p:txBody>
      </p:sp>
      <p:sp>
        <p:nvSpPr>
          <p:cNvPr id="5" name="TekstSylinder 4"/>
          <p:cNvSpPr txBox="1"/>
          <p:nvPr/>
        </p:nvSpPr>
        <p:spPr>
          <a:xfrm>
            <a:off x="560512" y="5765194"/>
            <a:ext cx="871296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2000" i="1" dirty="0">
                <a:solidFill>
                  <a:srgbClr val="0000FF"/>
                </a:solidFill>
                <a:latin typeface="Arial"/>
                <a:cs typeface="Arial"/>
              </a:rPr>
              <a:t>http://ec.europa.eu/environment/chemicals/lab_animals/pdf/report_ewg.pdf</a:t>
            </a:r>
          </a:p>
        </p:txBody>
      </p:sp>
      <p:pic>
        <p:nvPicPr>
          <p:cNvPr id="6" name="Bilde 5" descr="databases.tiff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4161" r="49097" b="48554"/>
          <a:stretch/>
        </p:blipFill>
        <p:spPr>
          <a:xfrm>
            <a:off x="5617181" y="548680"/>
            <a:ext cx="3152245" cy="9121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749726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8506B4FF-5B83-264D-BBFA-570C3B0184A9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520415"/>
            <a:ext cx="9906000" cy="3024803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D450BF0A-18E1-9441-8FEA-7D6296767B52}"/>
              </a:ext>
            </a:extLst>
          </p:cNvPr>
          <p:cNvSpPr/>
          <p:nvPr/>
        </p:nvSpPr>
        <p:spPr>
          <a:xfrm>
            <a:off x="7355896" y="1790786"/>
            <a:ext cx="529575" cy="427383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A0F940E-84A7-F64E-83D1-B565B430941A}"/>
              </a:ext>
            </a:extLst>
          </p:cNvPr>
          <p:cNvSpPr/>
          <p:nvPr/>
        </p:nvSpPr>
        <p:spPr>
          <a:xfrm>
            <a:off x="78658" y="2215318"/>
            <a:ext cx="9645445" cy="704864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08487619-3F9E-3349-94E3-494DC74E8EA9}"/>
              </a:ext>
            </a:extLst>
          </p:cNvPr>
          <p:cNvCxnSpPr>
            <a:cxnSpLocks/>
          </p:cNvCxnSpPr>
          <p:nvPr/>
        </p:nvCxnSpPr>
        <p:spPr>
          <a:xfrm>
            <a:off x="7345849" y="2220913"/>
            <a:ext cx="521185" cy="0"/>
          </a:xfrm>
          <a:prstGeom prst="line">
            <a:avLst/>
          </a:prstGeom>
          <a:ln w="349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 Box 2">
            <a:extLst>
              <a:ext uri="{FF2B5EF4-FFF2-40B4-BE49-F238E27FC236}">
                <a16:creationId xmlns:a16="http://schemas.microsoft.com/office/drawing/2014/main" id="{DF3C3893-48F2-A240-87B2-A1A73589DBA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472" y="3635946"/>
            <a:ext cx="4037028" cy="17793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10000"/>
              </a:lnSpc>
              <a:defRPr/>
            </a:pPr>
            <a:r>
              <a:rPr lang="nn-NO" sz="2215" b="1" i="1" dirty="0" err="1">
                <a:latin typeface="Arial" charset="0"/>
              </a:rPr>
              <a:t>Newsletter</a:t>
            </a:r>
            <a:r>
              <a:rPr lang="nn-NO" sz="2215" b="1" i="1" dirty="0">
                <a:latin typeface="Arial" charset="0"/>
              </a:rPr>
              <a:t> 7-8 times a </a:t>
            </a:r>
            <a:r>
              <a:rPr lang="nn-NO" sz="2215" b="1" i="1" dirty="0" err="1">
                <a:latin typeface="Arial" charset="0"/>
              </a:rPr>
              <a:t>year</a:t>
            </a:r>
            <a:r>
              <a:rPr lang="nn-NO" sz="1846" dirty="0">
                <a:latin typeface="Arial" charset="0"/>
              </a:rPr>
              <a:t>  </a:t>
            </a:r>
          </a:p>
          <a:p>
            <a:pPr marL="342900" indent="-342900">
              <a:lnSpc>
                <a:spcPct val="110000"/>
              </a:lnSpc>
              <a:buFontTx/>
              <a:buChar char="-"/>
              <a:defRPr/>
            </a:pPr>
            <a:r>
              <a:rPr lang="nn-NO" sz="1846" dirty="0" err="1">
                <a:latin typeface="Arial" charset="0"/>
              </a:rPr>
              <a:t>something</a:t>
            </a:r>
            <a:r>
              <a:rPr lang="nn-NO" sz="1846" dirty="0">
                <a:latin typeface="Arial" charset="0"/>
              </a:rPr>
              <a:t> for </a:t>
            </a:r>
            <a:r>
              <a:rPr lang="nn-NO" sz="1846" dirty="0" err="1">
                <a:latin typeface="Arial" charset="0"/>
              </a:rPr>
              <a:t>you</a:t>
            </a:r>
            <a:r>
              <a:rPr lang="nn-NO" sz="1846" dirty="0">
                <a:latin typeface="Arial" charset="0"/>
              </a:rPr>
              <a:t>?</a:t>
            </a:r>
          </a:p>
          <a:p>
            <a:pPr marL="342900" indent="-342900">
              <a:lnSpc>
                <a:spcPct val="110000"/>
              </a:lnSpc>
              <a:buFontTx/>
              <a:buChar char="-"/>
              <a:defRPr/>
            </a:pPr>
            <a:r>
              <a:rPr lang="nn-NO" sz="1846" dirty="0" err="1">
                <a:latin typeface="Arial" charset="0"/>
              </a:rPr>
              <a:t>searchable</a:t>
            </a:r>
            <a:r>
              <a:rPr lang="nn-NO" sz="1846" dirty="0">
                <a:latin typeface="Arial" charset="0"/>
              </a:rPr>
              <a:t> </a:t>
            </a:r>
            <a:r>
              <a:rPr lang="nn-NO" sz="1846" dirty="0" err="1">
                <a:latin typeface="Arial" charset="0"/>
              </a:rPr>
              <a:t>archive</a:t>
            </a:r>
            <a:r>
              <a:rPr lang="nn-NO" sz="1846" dirty="0">
                <a:latin typeface="Arial" charset="0"/>
              </a:rPr>
              <a:t> </a:t>
            </a:r>
            <a:r>
              <a:rPr lang="nn-NO" sz="1846" dirty="0" err="1">
                <a:latin typeface="Arial" charset="0"/>
              </a:rPr>
              <a:t>of</a:t>
            </a:r>
            <a:r>
              <a:rPr lang="nn-NO" sz="1846" dirty="0">
                <a:latin typeface="Arial" charset="0"/>
              </a:rPr>
              <a:t> all</a:t>
            </a:r>
          </a:p>
          <a:p>
            <a:pPr marL="342900" indent="-342900">
              <a:lnSpc>
                <a:spcPct val="110000"/>
              </a:lnSpc>
              <a:buFontTx/>
              <a:buChar char="-"/>
              <a:defRPr/>
            </a:pPr>
            <a:endParaRPr lang="nn-NO" sz="1846" dirty="0">
              <a:latin typeface="Arial" charset="0"/>
            </a:endParaRPr>
          </a:p>
          <a:p>
            <a:pPr>
              <a:lnSpc>
                <a:spcPct val="110000"/>
              </a:lnSpc>
              <a:defRPr/>
            </a:pPr>
            <a:r>
              <a:rPr lang="nn-NO" sz="2400" b="1" dirty="0" err="1">
                <a:solidFill>
                  <a:srgbClr val="0000FF"/>
                </a:solidFill>
                <a:latin typeface="Arial" charset="0"/>
              </a:rPr>
              <a:t>norecopa.no</a:t>
            </a:r>
            <a:r>
              <a:rPr lang="nn-NO" sz="2400" b="1" dirty="0">
                <a:solidFill>
                  <a:srgbClr val="0000FF"/>
                </a:solidFill>
                <a:latin typeface="Arial" charset="0"/>
              </a:rPr>
              <a:t>/</a:t>
            </a:r>
            <a:r>
              <a:rPr lang="nn-NO" sz="2400" b="1" dirty="0" err="1">
                <a:solidFill>
                  <a:srgbClr val="0000FF"/>
                </a:solidFill>
                <a:latin typeface="Arial" charset="0"/>
              </a:rPr>
              <a:t>news</a:t>
            </a:r>
            <a:endParaRPr lang="nn-NO" sz="2800" b="1" dirty="0">
              <a:solidFill>
                <a:srgbClr val="0000FF"/>
              </a:solidFill>
              <a:latin typeface="Arial" charset="0"/>
            </a:endParaRP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9FC3F73E-BE98-7B46-B1D0-EA6F55418992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41799" y="3335667"/>
            <a:ext cx="5575129" cy="2920735"/>
          </a:xfrm>
          <a:prstGeom prst="rect">
            <a:avLst/>
          </a:prstGeom>
        </p:spPr>
      </p:pic>
      <p:sp>
        <p:nvSpPr>
          <p:cNvPr id="19" name="Oval 18">
            <a:extLst>
              <a:ext uri="{FF2B5EF4-FFF2-40B4-BE49-F238E27FC236}">
                <a16:creationId xmlns:a16="http://schemas.microsoft.com/office/drawing/2014/main" id="{52AF433F-49C6-2044-955C-C603EDE8EB01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89960" y="3340004"/>
            <a:ext cx="1435040" cy="1028796"/>
          </a:xfrm>
          <a:prstGeom prst="ellipse">
            <a:avLst/>
          </a:prstGeom>
          <a:solidFill>
            <a:srgbClr val="FF0000">
              <a:alpha val="0"/>
            </a:srgbClr>
          </a:solidFill>
          <a:ln w="34925">
            <a:solidFill>
              <a:srgbClr val="FF0000"/>
            </a:solidFill>
            <a:round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nb-NO" sz="760"/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46F000DA-B0A9-BB4B-B832-CB07257F5CCC}"/>
              </a:ext>
            </a:extLst>
          </p:cNvPr>
          <p:cNvCxnSpPr>
            <a:cxnSpLocks/>
          </p:cNvCxnSpPr>
          <p:nvPr/>
        </p:nvCxnSpPr>
        <p:spPr>
          <a:xfrm flipH="1">
            <a:off x="3276601" y="3949700"/>
            <a:ext cx="4800599" cy="43180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Oval 24">
            <a:extLst>
              <a:ext uri="{FF2B5EF4-FFF2-40B4-BE49-F238E27FC236}">
                <a16:creationId xmlns:a16="http://schemas.microsoft.com/office/drawing/2014/main" id="{8D8062D2-EE86-4841-8076-DDA6A3320FB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46460" y="1943004"/>
            <a:ext cx="1435040" cy="1028796"/>
          </a:xfrm>
          <a:prstGeom prst="ellipse">
            <a:avLst/>
          </a:prstGeom>
          <a:solidFill>
            <a:srgbClr val="FF0000">
              <a:alpha val="0"/>
            </a:srgbClr>
          </a:solidFill>
          <a:ln w="34925">
            <a:solidFill>
              <a:srgbClr val="FF0000"/>
            </a:solidFill>
            <a:round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nb-NO" sz="760"/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BC65D72A-047C-EA4D-9487-F50CA62F243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64060" y="1955704"/>
            <a:ext cx="1435040" cy="1028796"/>
          </a:xfrm>
          <a:prstGeom prst="ellipse">
            <a:avLst/>
          </a:prstGeom>
          <a:solidFill>
            <a:srgbClr val="FF0000">
              <a:alpha val="0"/>
            </a:srgbClr>
          </a:solidFill>
          <a:ln w="34925">
            <a:solidFill>
              <a:srgbClr val="FF0000"/>
            </a:solidFill>
            <a:round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nb-NO" sz="760"/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C5C21D6A-15FC-9749-AEA5-50AD5499EB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70560" y="1968404"/>
            <a:ext cx="1435040" cy="1028796"/>
          </a:xfrm>
          <a:prstGeom prst="ellipse">
            <a:avLst/>
          </a:prstGeom>
          <a:solidFill>
            <a:srgbClr val="FF0000">
              <a:alpha val="0"/>
            </a:srgbClr>
          </a:solidFill>
          <a:ln w="34925">
            <a:solidFill>
              <a:srgbClr val="FF0000"/>
            </a:solidFill>
            <a:round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nb-NO" sz="760"/>
          </a:p>
        </p:txBody>
      </p:sp>
    </p:spTree>
    <p:extLst>
      <p:ext uri="{BB962C8B-B14F-4D97-AF65-F5344CB8AC3E}">
        <p14:creationId xmlns:p14="http://schemas.microsoft.com/office/powerpoint/2010/main" val="1898961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9" grpId="0" animBg="1"/>
      <p:bldP spid="25" grpId="0" animBg="1"/>
      <p:bldP spid="27" grpId="0" animBg="1"/>
      <p:bldP spid="28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08487619-3F9E-3349-94E3-494DC74E8EA9}"/>
              </a:ext>
            </a:extLst>
          </p:cNvPr>
          <p:cNvCxnSpPr>
            <a:cxnSpLocks/>
          </p:cNvCxnSpPr>
          <p:nvPr/>
        </p:nvCxnSpPr>
        <p:spPr>
          <a:xfrm>
            <a:off x="7345849" y="2220913"/>
            <a:ext cx="521185" cy="0"/>
          </a:xfrm>
          <a:prstGeom prst="line">
            <a:avLst/>
          </a:prstGeom>
          <a:ln w="349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 Box 2">
            <a:extLst>
              <a:ext uri="{FF2B5EF4-FFF2-40B4-BE49-F238E27FC236}">
                <a16:creationId xmlns:a16="http://schemas.microsoft.com/office/drawing/2014/main" id="{DF3C3893-48F2-A240-87B2-A1A73589DBA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6372" y="105346"/>
            <a:ext cx="4037028" cy="842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10000"/>
              </a:lnSpc>
              <a:defRPr/>
            </a:pPr>
            <a:r>
              <a:rPr lang="nn-NO" sz="2215" b="1" i="1" dirty="0" err="1">
                <a:latin typeface="Arial" charset="0"/>
              </a:rPr>
              <a:t>Newsletter</a:t>
            </a:r>
            <a:r>
              <a:rPr lang="nn-NO" sz="2215" b="1" i="1" dirty="0">
                <a:latin typeface="Arial" charset="0"/>
              </a:rPr>
              <a:t> 7-8 times a </a:t>
            </a:r>
            <a:r>
              <a:rPr lang="nn-NO" sz="2215" b="1" i="1" dirty="0" err="1">
                <a:latin typeface="Arial" charset="0"/>
              </a:rPr>
              <a:t>year</a:t>
            </a:r>
            <a:r>
              <a:rPr lang="nn-NO" sz="1846" dirty="0">
                <a:latin typeface="Arial" charset="0"/>
              </a:rPr>
              <a:t> </a:t>
            </a:r>
            <a:r>
              <a:rPr lang="nn-NO" sz="2400" b="1" dirty="0" err="1">
                <a:solidFill>
                  <a:srgbClr val="0000FF"/>
                </a:solidFill>
                <a:latin typeface="Arial" charset="0"/>
              </a:rPr>
              <a:t>norecopa.no</a:t>
            </a:r>
            <a:r>
              <a:rPr lang="nn-NO" sz="2400" b="1" dirty="0">
                <a:solidFill>
                  <a:srgbClr val="0000FF"/>
                </a:solidFill>
                <a:latin typeface="Arial" charset="0"/>
              </a:rPr>
              <a:t>/</a:t>
            </a:r>
            <a:r>
              <a:rPr lang="nn-NO" sz="2400" b="1" dirty="0" err="1">
                <a:solidFill>
                  <a:srgbClr val="0000FF"/>
                </a:solidFill>
                <a:latin typeface="Arial" charset="0"/>
              </a:rPr>
              <a:t>news</a:t>
            </a:r>
            <a:endParaRPr lang="nn-NO" sz="2800" b="1" dirty="0">
              <a:solidFill>
                <a:srgbClr val="0000FF"/>
              </a:solidFill>
              <a:latin typeface="Arial" charset="0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4910B957-6AB6-7A49-8AA1-4DFB387E01D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4800" y="1045350"/>
            <a:ext cx="5486400" cy="2654300"/>
          </a:xfrm>
          <a:prstGeom prst="rect">
            <a:avLst/>
          </a:prstGeom>
          <a:ln>
            <a:solidFill>
              <a:srgbClr val="1F3AF5"/>
            </a:solidFill>
          </a:ln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13D055CB-170F-7A4F-8A8E-9F9AB3A45FD7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341400" y="2217700"/>
            <a:ext cx="5359400" cy="2036800"/>
          </a:xfrm>
          <a:prstGeom prst="rect">
            <a:avLst/>
          </a:prstGeom>
          <a:ln>
            <a:solidFill>
              <a:srgbClr val="1F3AF5"/>
            </a:solidFill>
          </a:ln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B68F0B6-9906-B445-8DA7-A29482A0F5F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38400" y="3009900"/>
            <a:ext cx="5359400" cy="2146300"/>
          </a:xfrm>
          <a:prstGeom prst="rect">
            <a:avLst/>
          </a:prstGeom>
          <a:ln>
            <a:solidFill>
              <a:srgbClr val="1F3AF5"/>
            </a:solidFill>
          </a:ln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89383C5-B4C9-DF46-9574-95F074A8BACC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203700" y="4279900"/>
            <a:ext cx="5702300" cy="2578100"/>
          </a:xfrm>
          <a:prstGeom prst="rect">
            <a:avLst/>
          </a:prstGeom>
          <a:ln>
            <a:solidFill>
              <a:srgbClr val="1F3AF5"/>
            </a:solidFill>
          </a:ln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14CE769C-1CB2-A64B-8A02-D6951AA92729}"/>
              </a:ext>
            </a:extLst>
          </p:cNvPr>
          <p:cNvSpPr txBox="1"/>
          <p:nvPr/>
        </p:nvSpPr>
        <p:spPr>
          <a:xfrm>
            <a:off x="6957274" y="88900"/>
            <a:ext cx="2847126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GB" dirty="0"/>
              <a:t>3R initiatives worldwide</a:t>
            </a:r>
          </a:p>
          <a:p>
            <a:pPr algn="r"/>
            <a:r>
              <a:rPr lang="en-GB" dirty="0"/>
              <a:t>Update on </a:t>
            </a:r>
            <a:r>
              <a:rPr lang="en-GB" dirty="0" err="1"/>
              <a:t>Norecopa’s</a:t>
            </a:r>
            <a:r>
              <a:rPr lang="en-GB" dirty="0"/>
              <a:t> work</a:t>
            </a:r>
          </a:p>
          <a:p>
            <a:pPr algn="r"/>
            <a:r>
              <a:rPr lang="en-GB" dirty="0"/>
              <a:t>News from 3R research</a:t>
            </a:r>
          </a:p>
          <a:p>
            <a:pPr algn="r"/>
            <a:r>
              <a:rPr lang="en-GB" dirty="0"/>
              <a:t>Food for thought</a:t>
            </a:r>
          </a:p>
        </p:txBody>
      </p:sp>
    </p:spTree>
    <p:extLst>
      <p:ext uri="{BB962C8B-B14F-4D97-AF65-F5344CB8AC3E}">
        <p14:creationId xmlns:p14="http://schemas.microsoft.com/office/powerpoint/2010/main" val="130636903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D96D51E1-B049-CF49-A7AB-B6D1AEE8190B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546380"/>
            <a:ext cx="9906000" cy="3838118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D450BF0A-18E1-9441-8FEA-7D6296767B52}"/>
              </a:ext>
            </a:extLst>
          </p:cNvPr>
          <p:cNvSpPr/>
          <p:nvPr/>
        </p:nvSpPr>
        <p:spPr>
          <a:xfrm>
            <a:off x="7886836" y="1790786"/>
            <a:ext cx="637732" cy="427383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A0F940E-84A7-F64E-83D1-B565B430941A}"/>
              </a:ext>
            </a:extLst>
          </p:cNvPr>
          <p:cNvSpPr/>
          <p:nvPr/>
        </p:nvSpPr>
        <p:spPr>
          <a:xfrm>
            <a:off x="78658" y="2215317"/>
            <a:ext cx="9645445" cy="1412785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08487619-3F9E-3349-94E3-494DC74E8EA9}"/>
              </a:ext>
            </a:extLst>
          </p:cNvPr>
          <p:cNvCxnSpPr>
            <a:cxnSpLocks/>
          </p:cNvCxnSpPr>
          <p:nvPr/>
        </p:nvCxnSpPr>
        <p:spPr>
          <a:xfrm>
            <a:off x="7876789" y="2220913"/>
            <a:ext cx="627628" cy="0"/>
          </a:xfrm>
          <a:prstGeom prst="line">
            <a:avLst/>
          </a:prstGeom>
          <a:ln w="349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B760FB8E-6CA8-1F45-AC07-5EE9C37C8ACA}"/>
              </a:ext>
            </a:extLst>
          </p:cNvPr>
          <p:cNvSpPr txBox="1"/>
          <p:nvPr/>
        </p:nvSpPr>
        <p:spPr>
          <a:xfrm>
            <a:off x="2959100" y="3797300"/>
            <a:ext cx="4059445" cy="400110"/>
          </a:xfrm>
          <a:prstGeom prst="rect">
            <a:avLst/>
          </a:prstGeom>
          <a:noFill/>
          <a:ln w="25400">
            <a:solidFill>
              <a:srgbClr val="00B050"/>
            </a:solidFill>
          </a:ln>
        </p:spPr>
        <p:txBody>
          <a:bodyPr wrap="none" rtlCol="0">
            <a:spAutoFit/>
          </a:bodyPr>
          <a:lstStyle/>
          <a:p>
            <a:r>
              <a:rPr lang="en-GB" sz="2000" b="1" dirty="0">
                <a:solidFill>
                  <a:srgbClr val="00B050"/>
                </a:solidFill>
              </a:rPr>
              <a:t>Video:</a:t>
            </a:r>
            <a:r>
              <a:rPr lang="en-GB" sz="2000" dirty="0">
                <a:solidFill>
                  <a:srgbClr val="1F3AF5"/>
                </a:solidFill>
              </a:rPr>
              <a:t> https://</a:t>
            </a:r>
            <a:r>
              <a:rPr lang="en-GB" sz="2000" dirty="0" err="1">
                <a:solidFill>
                  <a:srgbClr val="1F3AF5"/>
                </a:solidFill>
              </a:rPr>
              <a:t>norecopa.no</a:t>
            </a:r>
            <a:r>
              <a:rPr lang="en-GB" sz="2000" dirty="0">
                <a:solidFill>
                  <a:srgbClr val="1F3AF5"/>
                </a:solidFill>
              </a:rPr>
              <a:t>/PREPARE</a:t>
            </a:r>
          </a:p>
        </p:txBody>
      </p:sp>
    </p:spTree>
    <p:extLst>
      <p:ext uri="{BB962C8B-B14F-4D97-AF65-F5344CB8AC3E}">
        <p14:creationId xmlns:p14="http://schemas.microsoft.com/office/powerpoint/2010/main" val="18135796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77591" y="5913438"/>
            <a:ext cx="592610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2400" dirty="0">
                <a:solidFill>
                  <a:srgbClr val="FF0000"/>
                </a:solidFill>
              </a:rPr>
              <a:t>Two pages, translated into 16 languages so far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74E58CA-8FD7-764E-BDCD-06EFD64C91D7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39364" y="101600"/>
            <a:ext cx="7334736" cy="55334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95210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41500" y="2969137"/>
            <a:ext cx="6032500" cy="3023397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473822" y="72528"/>
            <a:ext cx="29915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2400" dirty="0" err="1">
                <a:solidFill>
                  <a:srgbClr val="0000FF"/>
                </a:solidFill>
              </a:rPr>
              <a:t>norecopa.no</a:t>
            </a:r>
            <a:r>
              <a:rPr lang="en-GB" sz="2400" dirty="0">
                <a:solidFill>
                  <a:srgbClr val="0000FF"/>
                </a:solidFill>
              </a:rPr>
              <a:t>/PREPARE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231900" y="5963926"/>
            <a:ext cx="7658100" cy="92333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GB" dirty="0"/>
              <a:t>Links to quality guidelines worldwide on e.g. housing and husbandry, injection volumes, blood sampling, anaesthesia and analgesia, humane endpoints, experimental design</a:t>
            </a:r>
          </a:p>
        </p:txBody>
      </p:sp>
      <p:sp>
        <p:nvSpPr>
          <p:cNvPr id="9" name="Oval 8"/>
          <p:cNvSpPr>
            <a:spLocks noChangeArrowheads="1"/>
          </p:cNvSpPr>
          <p:nvPr/>
        </p:nvSpPr>
        <p:spPr bwMode="auto">
          <a:xfrm>
            <a:off x="2908300" y="4896023"/>
            <a:ext cx="3708400" cy="559027"/>
          </a:xfrm>
          <a:prstGeom prst="ellipse">
            <a:avLst/>
          </a:prstGeom>
          <a:noFill/>
          <a:ln w="4127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0000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nb-NO" sz="1350"/>
          </a:p>
        </p:txBody>
      </p:sp>
      <p:cxnSp>
        <p:nvCxnSpPr>
          <p:cNvPr id="10" name="Straight Connector 9"/>
          <p:cNvCxnSpPr/>
          <p:nvPr/>
        </p:nvCxnSpPr>
        <p:spPr>
          <a:xfrm flipH="1">
            <a:off x="3499222" y="5473701"/>
            <a:ext cx="818779" cy="558801"/>
          </a:xfrm>
          <a:prstGeom prst="line">
            <a:avLst/>
          </a:prstGeom>
          <a:ln w="444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Picture 10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77096" y="520208"/>
            <a:ext cx="5935004" cy="2515092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1930400" y="1841500"/>
            <a:ext cx="3162300" cy="215900"/>
          </a:xfrm>
          <a:prstGeom prst="rect">
            <a:avLst/>
          </a:prstGeom>
          <a:solidFill>
            <a:srgbClr val="FFFF00">
              <a:alpha val="33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967592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AE89A982-400B-DA47-B16C-F7363089634E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90600" y="1281794"/>
            <a:ext cx="7924800" cy="52959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CEDDDEBC-F221-5B4D-8B59-BF1293AC68E4}"/>
              </a:ext>
            </a:extLst>
          </p:cNvPr>
          <p:cNvSpPr txBox="1"/>
          <p:nvPr/>
        </p:nvSpPr>
        <p:spPr>
          <a:xfrm>
            <a:off x="838201" y="424544"/>
            <a:ext cx="525990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b="1" i="1" dirty="0">
                <a:solidFill>
                  <a:srgbClr val="0000FF"/>
                </a:solidFill>
              </a:rPr>
              <a:t>Even experienced pilots use checklists...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BA3B5D3-DFCD-2B4F-B279-3FCA0A241E96}"/>
              </a:ext>
            </a:extLst>
          </p:cNvPr>
          <p:cNvSpPr txBox="1"/>
          <p:nvPr/>
        </p:nvSpPr>
        <p:spPr>
          <a:xfrm>
            <a:off x="2917521" y="2908300"/>
            <a:ext cx="4254114" cy="95410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ctr"/>
            <a:r>
              <a:rPr lang="en-GB" sz="2800" dirty="0"/>
              <a:t>Presentation of PREPARE on</a:t>
            </a:r>
          </a:p>
          <a:p>
            <a:pPr algn="ctr"/>
            <a:r>
              <a:rPr lang="en-GB" sz="2800" dirty="0" err="1">
                <a:solidFill>
                  <a:srgbClr val="1F3AF5"/>
                </a:solidFill>
              </a:rPr>
              <a:t>norecopa.no</a:t>
            </a:r>
            <a:r>
              <a:rPr lang="en-GB" sz="2800" dirty="0">
                <a:solidFill>
                  <a:srgbClr val="1F3AF5"/>
                </a:solidFill>
              </a:rPr>
              <a:t>/PREPARE</a:t>
            </a:r>
          </a:p>
        </p:txBody>
      </p:sp>
    </p:spTree>
    <p:extLst>
      <p:ext uri="{BB962C8B-B14F-4D97-AF65-F5344CB8AC3E}">
        <p14:creationId xmlns:p14="http://schemas.microsoft.com/office/powerpoint/2010/main" val="4155135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66529" y="4147928"/>
            <a:ext cx="243047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000" dirty="0"/>
              <a:t>https://</a:t>
            </a:r>
            <a:r>
              <a:rPr lang="en-GB" sz="1000" dirty="0" err="1"/>
              <a:t>www.bls.gov</a:t>
            </a:r>
            <a:r>
              <a:rPr lang="en-GB" sz="1000" dirty="0"/>
              <a:t>/ooh/images/3077.jpg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9540" y="371061"/>
            <a:ext cx="2640968" cy="3697356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6443868" y="6447184"/>
            <a:ext cx="177965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000" dirty="0"/>
              <a:t>https://</a:t>
            </a:r>
            <a:r>
              <a:rPr lang="en-GB" sz="1000" dirty="0" err="1"/>
              <a:t>www.dreamstime.com</a:t>
            </a:r>
            <a:endParaRPr lang="en-GB" sz="10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04791" y="3584265"/>
            <a:ext cx="4227442" cy="2816534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F7C1944-9E74-594F-93ED-E3DA16DC393E}"/>
              </a:ext>
            </a:extLst>
          </p:cNvPr>
          <p:cNvSpPr txBox="1"/>
          <p:nvPr/>
        </p:nvSpPr>
        <p:spPr>
          <a:xfrm>
            <a:off x="3283688" y="1392866"/>
            <a:ext cx="184819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/>
              <a:t>PREPARE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1049BC6-5E1A-4447-B9D2-2FECF5963028}"/>
              </a:ext>
            </a:extLst>
          </p:cNvPr>
          <p:cNvSpPr txBox="1"/>
          <p:nvPr/>
        </p:nvSpPr>
        <p:spPr>
          <a:xfrm>
            <a:off x="6338776" y="2863704"/>
            <a:ext cx="155683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/>
              <a:t>ARRIVE</a:t>
            </a:r>
          </a:p>
        </p:txBody>
      </p:sp>
    </p:spTree>
    <p:extLst>
      <p:ext uri="{BB962C8B-B14F-4D97-AF65-F5344CB8AC3E}">
        <p14:creationId xmlns:p14="http://schemas.microsoft.com/office/powerpoint/2010/main" val="336909322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1412A8B8-0980-5A47-BF84-FB27A527DFE3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354106"/>
            <a:ext cx="9906000" cy="6149788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D450BF0A-18E1-9441-8FEA-7D6296767B52}"/>
              </a:ext>
            </a:extLst>
          </p:cNvPr>
          <p:cNvSpPr/>
          <p:nvPr/>
        </p:nvSpPr>
        <p:spPr>
          <a:xfrm>
            <a:off x="8555431" y="1603974"/>
            <a:ext cx="637732" cy="427383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4B79816-28A4-9343-8A96-547AA809DD03}"/>
              </a:ext>
            </a:extLst>
          </p:cNvPr>
          <p:cNvSpPr/>
          <p:nvPr/>
        </p:nvSpPr>
        <p:spPr>
          <a:xfrm>
            <a:off x="353961" y="5309420"/>
            <a:ext cx="9458632" cy="1013731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6599990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15B6AFA6-3721-9D41-9BFA-6A0DA36AF83A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860612"/>
            <a:ext cx="9906000" cy="5136776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D450BF0A-18E1-9441-8FEA-7D6296767B52}"/>
              </a:ext>
            </a:extLst>
          </p:cNvPr>
          <p:cNvSpPr/>
          <p:nvPr/>
        </p:nvSpPr>
        <p:spPr>
          <a:xfrm>
            <a:off x="9066707" y="2095586"/>
            <a:ext cx="637732" cy="427383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A0F940E-84A7-F64E-83D1-B565B430941A}"/>
              </a:ext>
            </a:extLst>
          </p:cNvPr>
          <p:cNvSpPr/>
          <p:nvPr/>
        </p:nvSpPr>
        <p:spPr>
          <a:xfrm>
            <a:off x="245806" y="5279924"/>
            <a:ext cx="6204155" cy="737422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0335051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B4091D09-544C-7C49-9814-3ABD25D59929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1331" y="2118167"/>
            <a:ext cx="8294698" cy="4345481"/>
          </a:xfrm>
          <a:prstGeom prst="rect">
            <a:avLst/>
          </a:prstGeom>
        </p:spPr>
      </p:pic>
      <p:sp>
        <p:nvSpPr>
          <p:cNvPr id="5" name="Oval 4">
            <a:extLst>
              <a:ext uri="{FF2B5EF4-FFF2-40B4-BE49-F238E27FC236}">
                <a16:creationId xmlns:a16="http://schemas.microsoft.com/office/drawing/2014/main" id="{DB52840D-C564-1344-9D56-CD2371B4316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47909" y="3900668"/>
            <a:ext cx="1724629" cy="243069"/>
          </a:xfrm>
          <a:prstGeom prst="ellipse">
            <a:avLst/>
          </a:prstGeom>
          <a:solidFill>
            <a:srgbClr val="FF0000">
              <a:alpha val="0"/>
            </a:srgbClr>
          </a:solidFill>
          <a:ln w="34925">
            <a:solidFill>
              <a:srgbClr val="FF0000"/>
            </a:solidFill>
            <a:round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nb-NO" sz="76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AAFECCF-3469-9E40-B0DC-9E560931E029}"/>
              </a:ext>
            </a:extLst>
          </p:cNvPr>
          <p:cNvSpPr txBox="1"/>
          <p:nvPr/>
        </p:nvSpPr>
        <p:spPr>
          <a:xfrm>
            <a:off x="5964745" y="1640150"/>
            <a:ext cx="18770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Site map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BDD276C4-E9B0-A540-88FD-DA2F587AD97A}"/>
              </a:ext>
            </a:extLst>
          </p:cNvPr>
          <p:cNvCxnSpPr>
            <a:cxnSpLocks/>
            <a:stCxn id="5" idx="1"/>
          </p:cNvCxnSpPr>
          <p:nvPr/>
        </p:nvCxnSpPr>
        <p:spPr>
          <a:xfrm flipV="1">
            <a:off x="4500475" y="1907458"/>
            <a:ext cx="1487370" cy="202880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kstSylinder 4">
            <a:extLst>
              <a:ext uri="{FF2B5EF4-FFF2-40B4-BE49-F238E27FC236}">
                <a16:creationId xmlns:a16="http://schemas.microsoft.com/office/drawing/2014/main" id="{A0D619D0-7CAA-8749-92EA-FA073E0F13E5}"/>
              </a:ext>
            </a:extLst>
          </p:cNvPr>
          <p:cNvSpPr txBox="1"/>
          <p:nvPr/>
        </p:nvSpPr>
        <p:spPr>
          <a:xfrm>
            <a:off x="3641273" y="5545138"/>
            <a:ext cx="2492827" cy="461665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err="1">
                <a:solidFill>
                  <a:srgbClr val="0000FF"/>
                </a:solidFill>
                <a:cs typeface="Arial"/>
              </a:rPr>
              <a:t>norecopa.no</a:t>
            </a:r>
            <a:r>
              <a:rPr lang="en-US" sz="2400" b="1" dirty="0">
                <a:solidFill>
                  <a:srgbClr val="0000FF"/>
                </a:solidFill>
                <a:cs typeface="Arial"/>
              </a:rPr>
              <a:t>/info</a:t>
            </a:r>
            <a:endParaRPr lang="en-US" sz="2400" b="1" i="1" dirty="0">
              <a:solidFill>
                <a:srgbClr val="0000FF"/>
              </a:solidFill>
              <a:cs typeface="Arial"/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B111B179-B028-7C44-B22C-3B3A17DC5C3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36817" y="5406310"/>
            <a:ext cx="4353704" cy="744124"/>
          </a:xfrm>
          <a:prstGeom prst="ellipse">
            <a:avLst/>
          </a:prstGeom>
          <a:solidFill>
            <a:srgbClr val="FF0000">
              <a:alpha val="0"/>
            </a:srgbClr>
          </a:solidFill>
          <a:ln w="34925">
            <a:solidFill>
              <a:srgbClr val="FF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nb-NO" sz="1013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9BF95D6-0FD3-BF4E-AE22-E475AF016602}"/>
              </a:ext>
            </a:extLst>
          </p:cNvPr>
          <p:cNvSpPr txBox="1"/>
          <p:nvPr/>
        </p:nvSpPr>
        <p:spPr>
          <a:xfrm>
            <a:off x="1371600" y="279400"/>
            <a:ext cx="2742739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GB" i="1" dirty="0"/>
              <a:t>or follow the breadcrumbs:</a:t>
            </a: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D81E02C5-E878-9B48-9124-6D1F3264D8C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8350" y="236538"/>
            <a:ext cx="4152900" cy="457200"/>
          </a:xfrm>
          <a:prstGeom prst="rect">
            <a:avLst/>
          </a:prstGeom>
        </p:spPr>
      </p:pic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2B72BD86-3AF4-5F42-9DBD-B601458A18C6}"/>
              </a:ext>
            </a:extLst>
          </p:cNvPr>
          <p:cNvCxnSpPr>
            <a:cxnSpLocks/>
          </p:cNvCxnSpPr>
          <p:nvPr/>
        </p:nvCxnSpPr>
        <p:spPr>
          <a:xfrm>
            <a:off x="6883400" y="584200"/>
            <a:ext cx="203200" cy="419100"/>
          </a:xfrm>
          <a:prstGeom prst="line">
            <a:avLst/>
          </a:prstGeom>
          <a:ln w="53975">
            <a:solidFill>
              <a:srgbClr val="FF0000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BD58117F-EB23-C142-B333-1BCB6A2E8EB8}"/>
              </a:ext>
            </a:extLst>
          </p:cNvPr>
          <p:cNvCxnSpPr>
            <a:cxnSpLocks/>
          </p:cNvCxnSpPr>
          <p:nvPr/>
        </p:nvCxnSpPr>
        <p:spPr>
          <a:xfrm>
            <a:off x="5295900" y="584200"/>
            <a:ext cx="203200" cy="419100"/>
          </a:xfrm>
          <a:prstGeom prst="line">
            <a:avLst/>
          </a:prstGeom>
          <a:ln w="53975">
            <a:solidFill>
              <a:srgbClr val="FF0000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768773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2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DA392E4-5FFA-B040-8C25-2E3C737E1CD6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36893" y="0"/>
            <a:ext cx="5632213" cy="6858000"/>
          </a:xfrm>
          <a:prstGeom prst="rect">
            <a:avLst/>
          </a:prstGeom>
        </p:spPr>
      </p:pic>
      <p:sp>
        <p:nvSpPr>
          <p:cNvPr id="7" name="Oval 4">
            <a:extLst>
              <a:ext uri="{FF2B5EF4-FFF2-40B4-BE49-F238E27FC236}">
                <a16:creationId xmlns:a16="http://schemas.microsoft.com/office/drawing/2014/main" id="{2CB3A556-5701-CB48-81D3-3E74CB261C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87485" y="5833733"/>
            <a:ext cx="2764618" cy="1496213"/>
          </a:xfrm>
          <a:prstGeom prst="ellipse">
            <a:avLst/>
          </a:prstGeom>
          <a:solidFill>
            <a:srgbClr val="FF0000">
              <a:alpha val="0"/>
            </a:srgbClr>
          </a:solidFill>
          <a:ln w="34925">
            <a:solidFill>
              <a:srgbClr val="FF0000"/>
            </a:solidFill>
            <a:round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nb-NO" sz="760"/>
          </a:p>
        </p:txBody>
      </p:sp>
    </p:spTree>
    <p:extLst>
      <p:ext uri="{BB962C8B-B14F-4D97-AF65-F5344CB8AC3E}">
        <p14:creationId xmlns:p14="http://schemas.microsoft.com/office/powerpoint/2010/main" val="249722420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23AF0819-153B-3648-B3FF-EE3E27C94F4C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7852" y="2072274"/>
            <a:ext cx="8670296" cy="4542251"/>
          </a:xfrm>
          <a:prstGeom prst="rect">
            <a:avLst/>
          </a:prstGeom>
        </p:spPr>
      </p:pic>
      <p:sp>
        <p:nvSpPr>
          <p:cNvPr id="7" name="Oval 4">
            <a:extLst>
              <a:ext uri="{FF2B5EF4-FFF2-40B4-BE49-F238E27FC236}">
                <a16:creationId xmlns:a16="http://schemas.microsoft.com/office/drawing/2014/main" id="{2CB3A556-5701-CB48-81D3-3E74CB261C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13023" y="2613671"/>
            <a:ext cx="2516353" cy="417107"/>
          </a:xfrm>
          <a:prstGeom prst="ellipse">
            <a:avLst/>
          </a:prstGeom>
          <a:solidFill>
            <a:srgbClr val="FF0000">
              <a:alpha val="0"/>
            </a:srgbClr>
          </a:solidFill>
          <a:ln w="34925">
            <a:solidFill>
              <a:srgbClr val="FF0000"/>
            </a:solidFill>
            <a:round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nb-NO" sz="76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60CF562-79FC-6C42-91FF-903E2B1DF8CE}"/>
              </a:ext>
            </a:extLst>
          </p:cNvPr>
          <p:cNvSpPr txBox="1"/>
          <p:nvPr/>
        </p:nvSpPr>
        <p:spPr>
          <a:xfrm>
            <a:off x="3156158" y="5683046"/>
            <a:ext cx="3614900" cy="461665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en-GB" sz="2400" dirty="0" err="1"/>
              <a:t>adrian.smith@norecopa.no</a:t>
            </a:r>
            <a:endParaRPr lang="en-GB" sz="2400" dirty="0"/>
          </a:p>
        </p:txBody>
      </p:sp>
      <p:sp>
        <p:nvSpPr>
          <p:cNvPr id="12" name="Oval 4">
            <a:extLst>
              <a:ext uri="{FF2B5EF4-FFF2-40B4-BE49-F238E27FC236}">
                <a16:creationId xmlns:a16="http://schemas.microsoft.com/office/drawing/2014/main" id="{CE79D7AD-23C1-2940-BF27-B330DD8B7E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4539" y="3045471"/>
            <a:ext cx="1795462" cy="1310629"/>
          </a:xfrm>
          <a:prstGeom prst="ellipse">
            <a:avLst/>
          </a:prstGeom>
          <a:solidFill>
            <a:srgbClr val="FF0000">
              <a:alpha val="0"/>
            </a:srgbClr>
          </a:solidFill>
          <a:ln w="34925">
            <a:solidFill>
              <a:srgbClr val="FF0000"/>
            </a:solidFill>
            <a:round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nb-NO" sz="760"/>
          </a:p>
        </p:txBody>
      </p:sp>
    </p:spTree>
    <p:extLst>
      <p:ext uri="{BB962C8B-B14F-4D97-AF65-F5344CB8AC3E}">
        <p14:creationId xmlns:p14="http://schemas.microsoft.com/office/powerpoint/2010/main" val="26398046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2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4586" y="1553045"/>
            <a:ext cx="4468415" cy="3356276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484584" y="4900316"/>
            <a:ext cx="4468416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800" dirty="0"/>
              <a:t>https://</a:t>
            </a:r>
            <a:r>
              <a:rPr lang="en-US" sz="800" dirty="0" err="1"/>
              <a:t>kmonadollaraday.files.wordpress.com</a:t>
            </a:r>
            <a:r>
              <a:rPr lang="en-US" sz="800" dirty="0"/>
              <a:t>/2011/03/information-</a:t>
            </a:r>
            <a:r>
              <a:rPr lang="en-US" sz="800" dirty="0" err="1"/>
              <a:t>silos.jpg</a:t>
            </a:r>
            <a:endParaRPr lang="en-US" sz="800" dirty="0"/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 rotWithShape="1"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3232" b="100000" l="0" r="99670">
                        <a14:foregroundMark x1="2021" y1="56553" x2="2351" y2="96050"/>
                        <a14:foregroundMark x1="97196" y1="54937" x2="97196" y2="9658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910635" y="4178065"/>
            <a:ext cx="1906637" cy="437914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 rotWithShape="1"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3232" b="100000" l="0" r="99670">
                        <a14:foregroundMark x1="2021" y1="56553" x2="2351" y2="96050"/>
                        <a14:foregroundMark x1="97196" y1="54937" x2="97196" y2="9658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416997" y="2555871"/>
            <a:ext cx="1193897" cy="274213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 rotWithShape="1"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3232" b="100000" l="0" r="99670">
                        <a14:foregroundMark x1="2021" y1="56553" x2="2351" y2="96050"/>
                        <a14:foregroundMark x1="97196" y1="54937" x2="97196" y2="9658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653721" y="3563405"/>
            <a:ext cx="1895771" cy="435419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 rotWithShape="1">
          <a:blip r:embed="rId10" cstate="screen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3232" b="100000" l="0" r="99670">
                        <a14:foregroundMark x1="2021" y1="56553" x2="2351" y2="96050"/>
                        <a14:foregroundMark x1="97196" y1="54937" x2="97196" y2="9658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469441" y="1846679"/>
            <a:ext cx="1311859" cy="301306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779210" y="206480"/>
            <a:ext cx="830334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i="1" dirty="0"/>
              <a:t>Our vision:</a:t>
            </a:r>
          </a:p>
          <a:p>
            <a:r>
              <a:rPr lang="en-GB" b="1" i="1" dirty="0"/>
              <a:t>To aid dissemination of 3R resources between the different scientific fields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797305" y="1529179"/>
            <a:ext cx="28505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There are lots of platforms...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568704" y="4699273"/>
            <a:ext cx="34757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 err="1">
                <a:solidFill>
                  <a:srgbClr val="0070C0"/>
                </a:solidFill>
              </a:rPr>
              <a:t>Norecopa</a:t>
            </a:r>
            <a:r>
              <a:rPr lang="en-GB" b="1" dirty="0">
                <a:solidFill>
                  <a:srgbClr val="0070C0"/>
                </a:solidFill>
              </a:rPr>
              <a:t> aims to be a fast train to global 3R resources</a:t>
            </a:r>
          </a:p>
        </p:txBody>
      </p:sp>
      <p:pic>
        <p:nvPicPr>
          <p:cNvPr id="25" name="Picture 24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68900" y="2103912"/>
            <a:ext cx="4191000" cy="2357438"/>
          </a:xfrm>
          <a:prstGeom prst="rect">
            <a:avLst/>
          </a:prstGeom>
        </p:spPr>
      </p:pic>
      <p:sp>
        <p:nvSpPr>
          <p:cNvPr id="26" name="TextBox 25"/>
          <p:cNvSpPr txBox="1"/>
          <p:nvPr/>
        </p:nvSpPr>
        <p:spPr>
          <a:xfrm>
            <a:off x="5855399" y="6513300"/>
            <a:ext cx="2912977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800" dirty="0"/>
              <a:t>Photo: http://</a:t>
            </a:r>
            <a:r>
              <a:rPr lang="en-GB" sz="800" dirty="0" err="1"/>
              <a:t>www.bbc.com</a:t>
            </a:r>
            <a:r>
              <a:rPr lang="en-GB" sz="800" dirty="0"/>
              <a:t>/news/uk-england-london-35882068</a:t>
            </a:r>
          </a:p>
        </p:txBody>
      </p:sp>
      <p:pic>
        <p:nvPicPr>
          <p:cNvPr id="27" name="Picture 26"/>
          <p:cNvPicPr>
            <a:picLocks noChangeAspect="1"/>
          </p:cNvPicPr>
          <p:nvPr/>
        </p:nvPicPr>
        <p:blipFill rotWithShape="1"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600201" y="5160970"/>
            <a:ext cx="2247900" cy="1368913"/>
          </a:xfrm>
          <a:prstGeom prst="rect">
            <a:avLst/>
          </a:prstGeom>
        </p:spPr>
      </p:pic>
      <p:sp>
        <p:nvSpPr>
          <p:cNvPr id="28" name="TextBox 27"/>
          <p:cNvSpPr txBox="1"/>
          <p:nvPr/>
        </p:nvSpPr>
        <p:spPr>
          <a:xfrm>
            <a:off x="2020423" y="6596390"/>
            <a:ext cx="1471878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800" dirty="0"/>
              <a:t>http://</a:t>
            </a:r>
            <a:r>
              <a:rPr lang="en-GB" sz="800" dirty="0" err="1"/>
              <a:t>www.london-gifts.co.uk</a:t>
            </a:r>
            <a:endParaRPr lang="en-GB" sz="800" dirty="0"/>
          </a:p>
        </p:txBody>
      </p:sp>
    </p:spTree>
    <p:extLst>
      <p:ext uri="{BB962C8B-B14F-4D97-AF65-F5344CB8AC3E}">
        <p14:creationId xmlns:p14="http://schemas.microsoft.com/office/powerpoint/2010/main" val="1488332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23" grpId="0"/>
      <p:bldP spid="26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 Box 2"/>
          <p:cNvSpPr txBox="1">
            <a:spLocks noChangeArrowheads="1"/>
          </p:cNvSpPr>
          <p:nvPr/>
        </p:nvSpPr>
        <p:spPr bwMode="auto">
          <a:xfrm>
            <a:off x="1173341" y="721131"/>
            <a:ext cx="6814959" cy="36154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eaLnBrk="1" hangingPunct="1"/>
            <a:r>
              <a:rPr lang="en-US" sz="2215" b="1" dirty="0">
                <a:solidFill>
                  <a:srgbClr val="FF0000"/>
                </a:solidFill>
              </a:rPr>
              <a:t>Thanks to our main sponsors:</a:t>
            </a:r>
          </a:p>
          <a:p>
            <a:pPr eaLnBrk="1" hangingPunct="1"/>
            <a:endParaRPr lang="en-US" sz="1477" dirty="0">
              <a:solidFill>
                <a:srgbClr val="000000"/>
              </a:solidFill>
            </a:endParaRPr>
          </a:p>
          <a:p>
            <a:pPr marL="292190" indent="-292190">
              <a:buFont typeface="Arial"/>
              <a:buChar char="•"/>
            </a:pPr>
            <a:r>
              <a:rPr lang="en-US" sz="1477" dirty="0">
                <a:solidFill>
                  <a:srgbClr val="000000"/>
                </a:solidFill>
                <a:latin typeface="Arial" charset="0"/>
              </a:rPr>
              <a:t>Standing Committee on Business Affairs, Norwegian Parliament</a:t>
            </a:r>
          </a:p>
          <a:p>
            <a:pPr marL="292190" indent="-292190">
              <a:buFont typeface="Arial"/>
              <a:buChar char="•"/>
            </a:pPr>
            <a:r>
              <a:rPr lang="en-US" sz="1477" dirty="0">
                <a:solidFill>
                  <a:srgbClr val="000000"/>
                </a:solidFill>
                <a:latin typeface="Arial" charset="0"/>
              </a:rPr>
              <a:t>Norwegian Ministries of Agriculture and Fisheries</a:t>
            </a:r>
          </a:p>
          <a:p>
            <a:pPr marL="292190" indent="-292190">
              <a:buFont typeface="Arial"/>
              <a:buChar char="•"/>
            </a:pPr>
            <a:r>
              <a:rPr lang="en-US" sz="1477" dirty="0">
                <a:solidFill>
                  <a:srgbClr val="000000"/>
                </a:solidFill>
                <a:latin typeface="Arial" charset="0"/>
              </a:rPr>
              <a:t>Research Council of Norway</a:t>
            </a:r>
          </a:p>
          <a:p>
            <a:pPr marL="292190" indent="-292190">
              <a:buFont typeface="Arial"/>
              <a:buChar char="•"/>
            </a:pPr>
            <a:r>
              <a:rPr lang="en-US" sz="1477" dirty="0">
                <a:solidFill>
                  <a:srgbClr val="000000"/>
                </a:solidFill>
                <a:latin typeface="Arial" charset="0"/>
              </a:rPr>
              <a:t>Laboratory Animals Ltd.</a:t>
            </a:r>
          </a:p>
          <a:p>
            <a:pPr marL="292190" indent="-292190">
              <a:buFont typeface="Arial"/>
              <a:buChar char="•"/>
            </a:pPr>
            <a:r>
              <a:rPr lang="en-US" sz="1477" dirty="0">
                <a:latin typeface="Arial"/>
                <a:cs typeface="Arial"/>
              </a:rPr>
              <a:t>Nordic Society Against Painful Experiments (NSMSD)</a:t>
            </a:r>
          </a:p>
          <a:p>
            <a:pPr marL="292190" indent="-292190">
              <a:buFont typeface="Arial"/>
              <a:buChar char="•"/>
            </a:pPr>
            <a:r>
              <a:rPr lang="en-US" sz="1477" dirty="0">
                <a:solidFill>
                  <a:srgbClr val="000000"/>
                </a:solidFill>
                <a:latin typeface="Arial"/>
                <a:cs typeface="Arial"/>
              </a:rPr>
              <a:t>Norwegian Society for Protection of Animals (</a:t>
            </a:r>
            <a:r>
              <a:rPr lang="en-US" sz="1477" dirty="0" err="1">
                <a:solidFill>
                  <a:srgbClr val="000000"/>
                </a:solidFill>
                <a:latin typeface="Arial"/>
                <a:cs typeface="Arial"/>
              </a:rPr>
              <a:t>Dyrebeskyttelsen</a:t>
            </a:r>
            <a:r>
              <a:rPr lang="en-US" sz="1477" dirty="0">
                <a:solidFill>
                  <a:srgbClr val="000000"/>
                </a:solidFill>
                <a:latin typeface="Arial"/>
                <a:cs typeface="Arial"/>
              </a:rPr>
              <a:t> Norge)</a:t>
            </a:r>
          </a:p>
          <a:p>
            <a:pPr marL="292190" indent="-292190">
              <a:buFont typeface="Arial"/>
              <a:buChar char="•"/>
            </a:pPr>
            <a:r>
              <a:rPr lang="en-US" sz="1477" dirty="0">
                <a:solidFill>
                  <a:srgbClr val="000000"/>
                </a:solidFill>
                <a:latin typeface="Arial"/>
                <a:cs typeface="Arial"/>
              </a:rPr>
              <a:t>Novo Nordisk</a:t>
            </a:r>
          </a:p>
          <a:p>
            <a:pPr marL="292190" indent="-292190">
              <a:buFont typeface="Arial"/>
              <a:buChar char="•"/>
            </a:pPr>
            <a:r>
              <a:rPr lang="en-US" sz="1477" dirty="0">
                <a:solidFill>
                  <a:srgbClr val="000000"/>
                </a:solidFill>
                <a:latin typeface="Arial" charset="0"/>
              </a:rPr>
              <a:t>Scottish Accreditation Boa</a:t>
            </a:r>
            <a:r>
              <a:rPr lang="en-US" sz="1477" dirty="0">
                <a:solidFill>
                  <a:srgbClr val="000000"/>
                </a:solidFill>
                <a:latin typeface="Arial"/>
                <a:cs typeface="Arial"/>
              </a:rPr>
              <a:t>rd</a:t>
            </a:r>
          </a:p>
          <a:p>
            <a:pPr marL="292190" indent="-292190">
              <a:buFont typeface="Arial"/>
              <a:buChar char="•"/>
            </a:pPr>
            <a:r>
              <a:rPr lang="en-US" sz="1477" dirty="0" err="1">
                <a:solidFill>
                  <a:srgbClr val="000000"/>
                </a:solidFill>
                <a:latin typeface="Arial" charset="0"/>
              </a:rPr>
              <a:t>Stiansen</a:t>
            </a:r>
            <a:r>
              <a:rPr lang="en-US" sz="1477" dirty="0">
                <a:solidFill>
                  <a:srgbClr val="000000"/>
                </a:solidFill>
                <a:latin typeface="Arial" charset="0"/>
              </a:rPr>
              <a:t> Foundation</a:t>
            </a:r>
          </a:p>
          <a:p>
            <a:pPr marL="292190" indent="-292190">
              <a:buFont typeface="Arial"/>
              <a:buChar char="•"/>
            </a:pPr>
            <a:r>
              <a:rPr lang="en-US" sz="1477" dirty="0">
                <a:solidFill>
                  <a:srgbClr val="000000"/>
                </a:solidFill>
                <a:latin typeface="Arial" charset="0"/>
              </a:rPr>
              <a:t>Universities Federation for Animal Welfare (UFAW)</a:t>
            </a:r>
          </a:p>
          <a:p>
            <a:pPr marL="292190" indent="-292190">
              <a:buFont typeface="Arial"/>
              <a:buChar char="•"/>
            </a:pPr>
            <a:r>
              <a:rPr lang="en-US" sz="1477" dirty="0">
                <a:solidFill>
                  <a:srgbClr val="000000"/>
                </a:solidFill>
                <a:latin typeface="Arial" charset="0"/>
              </a:rPr>
              <a:t>US Department of Agriculture, Animal Welfare Information Center (AWIC)</a:t>
            </a:r>
          </a:p>
          <a:p>
            <a:pPr marL="292190" indent="-292190">
              <a:buFont typeface="Arial"/>
              <a:buChar char="•"/>
            </a:pPr>
            <a:endParaRPr lang="en-US" sz="1477" dirty="0">
              <a:solidFill>
                <a:srgbClr val="000000"/>
              </a:solidFill>
              <a:latin typeface="Arial" charset="0"/>
            </a:endParaRPr>
          </a:p>
          <a:p>
            <a:r>
              <a:rPr lang="en-US" sz="1477" dirty="0">
                <a:solidFill>
                  <a:srgbClr val="000000"/>
                </a:solidFill>
                <a:latin typeface="Arial" charset="0"/>
              </a:rPr>
              <a:t>Graphics: </a:t>
            </a:r>
            <a:r>
              <a:rPr lang="en-US" sz="1477" dirty="0" err="1">
                <a:solidFill>
                  <a:srgbClr val="000000"/>
                </a:solidFill>
                <a:latin typeface="Arial" charset="0"/>
              </a:rPr>
              <a:t>colourbox.com</a:t>
            </a:r>
            <a:endParaRPr lang="en-US" sz="1477" dirty="0">
              <a:solidFill>
                <a:srgbClr val="000000"/>
              </a:solidFill>
              <a:latin typeface="Arial" charset="0"/>
            </a:endParaRPr>
          </a:p>
        </p:txBody>
      </p:sp>
      <p:pic>
        <p:nvPicPr>
          <p:cNvPr id="25" name="Picture 2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40655" y="4350749"/>
            <a:ext cx="1469238" cy="1175391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97016" y="5661248"/>
            <a:ext cx="2204058" cy="714830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65242" y="4350749"/>
            <a:ext cx="1595580" cy="957348"/>
          </a:xfrm>
          <a:prstGeom prst="rect">
            <a:avLst/>
          </a:prstGeom>
        </p:spPr>
      </p:pic>
      <p:pic>
        <p:nvPicPr>
          <p:cNvPr id="28" name="Picture 2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19807" y="4592049"/>
            <a:ext cx="1849562" cy="736144"/>
          </a:xfrm>
          <a:prstGeom prst="rect">
            <a:avLst/>
          </a:prstGeom>
        </p:spPr>
      </p:pic>
      <p:pic>
        <p:nvPicPr>
          <p:cNvPr id="29" name="Picture 28"/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99662" y="5536219"/>
            <a:ext cx="1620598" cy="298235"/>
          </a:xfrm>
          <a:prstGeom prst="rect">
            <a:avLst/>
          </a:prstGeom>
        </p:spPr>
      </p:pic>
      <p:pic>
        <p:nvPicPr>
          <p:cNvPr id="30" name="Picture 29"/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06628" y="5324144"/>
            <a:ext cx="1690797" cy="1196812"/>
          </a:xfrm>
          <a:prstGeom prst="rect">
            <a:avLst/>
          </a:prstGeom>
        </p:spPr>
      </p:pic>
      <p:pic>
        <p:nvPicPr>
          <p:cNvPr id="31" name="Picture 30"/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25172" y="4501567"/>
            <a:ext cx="1062429" cy="789444"/>
          </a:xfrm>
          <a:prstGeom prst="rect">
            <a:avLst/>
          </a:prstGeom>
        </p:spPr>
      </p:pic>
      <p:pic>
        <p:nvPicPr>
          <p:cNvPr id="32" name="Picture 3" descr="logo-medstjerne-stor copy"/>
          <p:cNvPicPr>
            <a:picLocks noChangeAspect="1" noChangeArrowheads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601018" y="361170"/>
            <a:ext cx="2504766" cy="609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" name="Picture 32"/>
          <p:cNvPicPr>
            <a:picLocks noChangeAspect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17296" y="5726598"/>
            <a:ext cx="1278495" cy="870754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20800" y="6057901"/>
            <a:ext cx="1176475" cy="5841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262981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 Box 2"/>
          <p:cNvSpPr txBox="1">
            <a:spLocks noChangeArrowheads="1"/>
          </p:cNvSpPr>
          <p:nvPr/>
        </p:nvSpPr>
        <p:spPr bwMode="auto">
          <a:xfrm>
            <a:off x="1091045" y="1169190"/>
            <a:ext cx="6814959" cy="49213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eaLnBrk="1" hangingPunct="1"/>
            <a:r>
              <a:rPr lang="en-US" sz="2400" b="1" i="1" dirty="0">
                <a:solidFill>
                  <a:srgbClr val="FF0000"/>
                </a:solidFill>
              </a:rPr>
              <a:t>May I ask you for a </a:t>
            </a:r>
            <a:r>
              <a:rPr lang="en-US" sz="2400" b="1" i="1" dirty="0" err="1">
                <a:solidFill>
                  <a:srgbClr val="FF0000"/>
                </a:solidFill>
              </a:rPr>
              <a:t>favour</a:t>
            </a:r>
            <a:r>
              <a:rPr lang="en-US" sz="2400" b="1" i="1" dirty="0">
                <a:solidFill>
                  <a:srgbClr val="FF0000"/>
                </a:solidFill>
              </a:rPr>
              <a:t>?</a:t>
            </a:r>
          </a:p>
          <a:p>
            <a:endParaRPr lang="en-US" sz="2400" b="1" dirty="0">
              <a:solidFill>
                <a:srgbClr val="FF0000"/>
              </a:solidFill>
            </a:endParaRPr>
          </a:p>
          <a:p>
            <a:r>
              <a:rPr lang="en-US" sz="2215" dirty="0">
                <a:latin typeface="Arial" charset="0"/>
              </a:rPr>
              <a:t>If you have found this presentation useful, please spread information about </a:t>
            </a:r>
            <a:r>
              <a:rPr lang="en-US" sz="2215" dirty="0" err="1">
                <a:latin typeface="Arial" charset="0"/>
              </a:rPr>
              <a:t>Norecopa</a:t>
            </a:r>
            <a:r>
              <a:rPr lang="en-US" sz="2215" dirty="0">
                <a:latin typeface="Arial" charset="0"/>
              </a:rPr>
              <a:t> and our resources to your colleagues, at home and abroad.</a:t>
            </a:r>
          </a:p>
          <a:p>
            <a:endParaRPr lang="en-US" sz="2215" dirty="0">
              <a:latin typeface="Arial" charset="0"/>
            </a:endParaRPr>
          </a:p>
          <a:p>
            <a:r>
              <a:rPr lang="en-US" sz="2215" b="1" dirty="0" err="1">
                <a:solidFill>
                  <a:srgbClr val="0000FF"/>
                </a:solidFill>
                <a:latin typeface="Arial" charset="0"/>
              </a:rPr>
              <a:t>norecopa.no</a:t>
            </a:r>
            <a:endParaRPr lang="en-US" sz="2215" b="1" dirty="0">
              <a:solidFill>
                <a:srgbClr val="0000FF"/>
              </a:solidFill>
              <a:latin typeface="Arial" charset="0"/>
            </a:endParaRPr>
          </a:p>
          <a:p>
            <a:endParaRPr lang="en-US" sz="2215" dirty="0">
              <a:latin typeface="Arial" charset="0"/>
            </a:endParaRPr>
          </a:p>
          <a:p>
            <a:r>
              <a:rPr lang="en-US" sz="2215" dirty="0">
                <a:latin typeface="Arial" charset="0"/>
              </a:rPr>
              <a:t>If you would like to translate this presentation into your native language, you will find the commentary as a Word file and the slides as a </a:t>
            </a:r>
            <a:r>
              <a:rPr lang="en-US" sz="2215" dirty="0" err="1">
                <a:latin typeface="Arial" charset="0"/>
              </a:rPr>
              <a:t>Powerpoint</a:t>
            </a:r>
            <a:r>
              <a:rPr lang="en-US" sz="2215" dirty="0">
                <a:latin typeface="Arial" charset="0"/>
              </a:rPr>
              <a:t> file on the </a:t>
            </a:r>
            <a:r>
              <a:rPr lang="en-US" sz="2215" dirty="0" err="1">
                <a:latin typeface="Arial" charset="0"/>
              </a:rPr>
              <a:t>Norecopa</a:t>
            </a:r>
            <a:r>
              <a:rPr lang="en-US" sz="2215" dirty="0">
                <a:latin typeface="Arial" charset="0"/>
              </a:rPr>
              <a:t> website: </a:t>
            </a:r>
            <a:r>
              <a:rPr lang="en-US" sz="2215" dirty="0" err="1">
                <a:solidFill>
                  <a:srgbClr val="0000FF"/>
                </a:solidFill>
                <a:latin typeface="Arial" charset="0"/>
              </a:rPr>
              <a:t>norecopa.no</a:t>
            </a:r>
            <a:r>
              <a:rPr lang="en-US" sz="2215" dirty="0">
                <a:solidFill>
                  <a:srgbClr val="0000FF"/>
                </a:solidFill>
                <a:latin typeface="Arial" charset="0"/>
              </a:rPr>
              <a:t>/info</a:t>
            </a:r>
          </a:p>
          <a:p>
            <a:endParaRPr lang="en-US" sz="2215" dirty="0">
              <a:latin typeface="Arial" charset="0"/>
            </a:endParaRPr>
          </a:p>
          <a:p>
            <a:r>
              <a:rPr lang="en-US" sz="2215" b="1" i="1" dirty="0">
                <a:solidFill>
                  <a:srgbClr val="FF0000"/>
                </a:solidFill>
                <a:latin typeface="Arial" charset="0"/>
              </a:rPr>
              <a:t>Thank you for listening!</a:t>
            </a:r>
          </a:p>
        </p:txBody>
      </p:sp>
      <p:pic>
        <p:nvPicPr>
          <p:cNvPr id="32" name="Picture 3" descr="logo-medstjerne-stor copy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601018" y="361170"/>
            <a:ext cx="2504766" cy="609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1875829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2120</TotalTime>
  <Words>1011</Words>
  <Application>Microsoft Macintosh PowerPoint</Application>
  <PresentationFormat>A4 Paper (210x297 mm)</PresentationFormat>
  <Paragraphs>209</Paragraphs>
  <Slides>42</Slides>
  <Notes>35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42</vt:i4>
      </vt:variant>
    </vt:vector>
  </HeadingPairs>
  <TitlesOfParts>
    <vt:vector size="47" baseType="lpstr">
      <vt:lpstr>Arial</vt:lpstr>
      <vt:lpstr>Calibri</vt:lpstr>
      <vt:lpstr>Calibri Light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>Adrian Smith</dc:creator>
  <cp:keywords/>
  <dc:description/>
  <cp:lastModifiedBy>Adrian Smith</cp:lastModifiedBy>
  <cp:revision>413</cp:revision>
  <cp:lastPrinted>2016-06-14T04:47:43Z</cp:lastPrinted>
  <dcterms:created xsi:type="dcterms:W3CDTF">2016-06-10T08:24:03Z</dcterms:created>
  <dcterms:modified xsi:type="dcterms:W3CDTF">2018-10-31T15:07:04Z</dcterms:modified>
  <cp:category/>
</cp:coreProperties>
</file>